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7" r:id="rId2"/>
    <p:sldId id="258" r:id="rId3"/>
    <p:sldId id="259" r:id="rId4"/>
    <p:sldId id="260" r:id="rId5"/>
    <p:sldId id="277"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75E4E4"/>
    <a:srgbClr val="12285E"/>
    <a:srgbClr val="112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7111" autoAdjust="0"/>
  </p:normalViewPr>
  <p:slideViewPr>
    <p:cSldViewPr snapToGrid="0" snapToObjects="1">
      <p:cViewPr varScale="1">
        <p:scale>
          <a:sx n="108" d="100"/>
          <a:sy n="108" d="100"/>
        </p:scale>
        <p:origin x="2208" y="192"/>
      </p:cViewPr>
      <p:guideLst>
        <p:guide orient="horz" pos="1620"/>
        <p:guide pos="2880"/>
      </p:guideLst>
    </p:cSldViewPr>
  </p:slideViewPr>
  <p:notesTextViewPr>
    <p:cViewPr>
      <p:scale>
        <a:sx n="100" d="100"/>
        <a:sy n="100" d="100"/>
      </p:scale>
      <p:origin x="0" y="0"/>
    </p:cViewPr>
  </p:notesTextViewPr>
  <p:notesViewPr>
    <p:cSldViewPr snapToGrid="0" snapToObjects="1">
      <p:cViewPr>
        <p:scale>
          <a:sx n="150" d="100"/>
          <a:sy n="150" d="100"/>
        </p:scale>
        <p:origin x="-1104" y="11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E74D0A-14A1-074C-A7ED-B7FD98F27078}" type="datetimeFigureOut">
              <a:rPr lang="en-US" smtClean="0"/>
              <a:pPr/>
              <a:t>6/7/18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A234E5-5701-E54C-B467-CDF47C886B01}" type="slidenum">
              <a:rPr lang="en-US" smtClean="0"/>
              <a:pPr/>
              <a:t>‹#›</a:t>
            </a:fld>
            <a:endParaRPr lang="en-US"/>
          </a:p>
        </p:txBody>
      </p:sp>
    </p:spTree>
    <p:extLst>
      <p:ext uri="{BB962C8B-B14F-4D97-AF65-F5344CB8AC3E}">
        <p14:creationId xmlns:p14="http://schemas.microsoft.com/office/powerpoint/2010/main" val="2100940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ls.gov/ooh/fastest-growing.ht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jamievollmer.com/poster.html" TargetMode="External"/><Relationship Id="rId4" Type="http://schemas.openxmlformats.org/officeDocument/2006/relationships/hyperlink" Target="http://www.tasanet.org/transforma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20700" y="4343400"/>
            <a:ext cx="5778500" cy="4114800"/>
          </a:xfrm>
        </p:spPr>
        <p:txBody>
          <a:bodyPr>
            <a:normAutofit/>
          </a:bodyPr>
          <a:lstStyle/>
          <a:p>
            <a:r>
              <a:rPr lang="en-US" dirty="0">
                <a:latin typeface="Arial"/>
                <a:cs typeface="Arial"/>
              </a:rPr>
              <a:t>This module is designed as a two-hour dialogue session with the goals of:</a:t>
            </a:r>
          </a:p>
          <a:p>
            <a:endParaRPr lang="en-US" dirty="0">
              <a:latin typeface="Arial"/>
              <a:cs typeface="Arial"/>
            </a:endParaRPr>
          </a:p>
          <a:p>
            <a:pPr marL="342900" indent="-342900">
              <a:buAutoNum type="arabicPeriod"/>
            </a:pPr>
            <a:r>
              <a:rPr lang="en-US" dirty="0">
                <a:latin typeface="Arial"/>
                <a:cs typeface="Arial"/>
              </a:rPr>
              <a:t>Reflecting on the current state of education in Texas and the U.S.</a:t>
            </a:r>
          </a:p>
          <a:p>
            <a:pPr marL="342900" indent="-342900">
              <a:buAutoNum type="arabicPeriod"/>
            </a:pPr>
            <a:r>
              <a:rPr lang="en-US" dirty="0">
                <a:latin typeface="Arial"/>
                <a:cs typeface="Arial"/>
              </a:rPr>
              <a:t>Comparing the current state with, and the imperative for, future-ready learning transformation</a:t>
            </a:r>
          </a:p>
          <a:p>
            <a:pPr marL="342900" indent="-342900">
              <a:buAutoNum type="arabicPeriod"/>
            </a:pPr>
            <a:r>
              <a:rPr lang="en-US" dirty="0">
                <a:latin typeface="Arial"/>
                <a:cs typeface="Arial"/>
              </a:rPr>
              <a:t>Providing a brief historical context and rationale for change</a:t>
            </a:r>
          </a:p>
          <a:p>
            <a:pPr marL="342900" indent="-342900">
              <a:buAutoNum type="arabicPeriod"/>
            </a:pPr>
            <a:r>
              <a:rPr lang="en-US" dirty="0">
                <a:latin typeface="Arial"/>
                <a:cs typeface="Arial"/>
              </a:rPr>
              <a:t>Discussing the need for and identifying possible areas of transformation</a:t>
            </a:r>
          </a:p>
          <a:p>
            <a:pPr marL="342900" indent="-342900">
              <a:buAutoNum type="arabicPeriod"/>
            </a:pPr>
            <a:r>
              <a:rPr lang="en-US" dirty="0">
                <a:latin typeface="Arial"/>
                <a:cs typeface="Arial"/>
              </a:rPr>
              <a:t>Setting the context for the next steps in transformation and for</a:t>
            </a:r>
            <a:r>
              <a:rPr lang="en-US" baseline="0" dirty="0">
                <a:latin typeface="Arial"/>
                <a:cs typeface="Arial"/>
              </a:rPr>
              <a:t> a </a:t>
            </a:r>
            <a:r>
              <a:rPr lang="en-US" dirty="0">
                <a:latin typeface="Arial"/>
                <a:cs typeface="Arial"/>
              </a:rPr>
              <a:t>deep study of </a:t>
            </a:r>
            <a:r>
              <a:rPr lang="en-US" i="1" dirty="0">
                <a:latin typeface="Arial"/>
                <a:cs typeface="Arial"/>
              </a:rPr>
              <a:t>Creating a New Vision for Public Education in Texas</a:t>
            </a:r>
          </a:p>
          <a:p>
            <a:pPr marL="342900" indent="-342900"/>
            <a:endParaRPr lang="en-US" dirty="0">
              <a:latin typeface="Arial"/>
              <a:cs typeface="Arial"/>
            </a:endParaRPr>
          </a:p>
          <a:p>
            <a:pPr marL="0" indent="0"/>
            <a:r>
              <a:rPr lang="en-US" dirty="0">
                <a:latin typeface="Arial"/>
                <a:cs typeface="Arial"/>
              </a:rPr>
              <a:t>Note:  This module could be expanded to a half-day retreat (depending upon the needs of the district).  Group</a:t>
            </a:r>
            <a:r>
              <a:rPr lang="en-US" baseline="0" dirty="0">
                <a:latin typeface="Arial"/>
                <a:cs typeface="Arial"/>
              </a:rPr>
              <a:t> engagement tasks at the the end of the presentation </a:t>
            </a:r>
            <a:r>
              <a:rPr lang="en-US" dirty="0">
                <a:latin typeface="Arial"/>
                <a:cs typeface="Arial"/>
              </a:rPr>
              <a:t>require longer-term planning,</a:t>
            </a:r>
            <a:r>
              <a:rPr lang="en-US" baseline="0" dirty="0">
                <a:latin typeface="Arial"/>
                <a:cs typeface="Arial"/>
              </a:rPr>
              <a:t> </a:t>
            </a:r>
            <a:r>
              <a:rPr lang="en-US" dirty="0">
                <a:latin typeface="Arial"/>
                <a:cs typeface="Arial"/>
              </a:rPr>
              <a:t>which could begin</a:t>
            </a:r>
            <a:r>
              <a:rPr lang="en-US" baseline="0" dirty="0">
                <a:latin typeface="Arial"/>
                <a:cs typeface="Arial"/>
              </a:rPr>
              <a:t> with an extended</a:t>
            </a:r>
            <a:r>
              <a:rPr lang="en-US" dirty="0">
                <a:latin typeface="Arial"/>
                <a:cs typeface="Arial"/>
              </a:rPr>
              <a:t> session as part of a visioning and planning process.  There is also an optional video providing background data on demographic changes in Texas which could be used in an extended session.</a:t>
            </a:r>
          </a:p>
          <a:p>
            <a:pPr marL="342900" indent="-342900"/>
            <a:endParaRPr lang="en-US" dirty="0">
              <a:latin typeface="Arial"/>
              <a:cs typeface="Arial"/>
            </a:endParaRPr>
          </a:p>
          <a:p>
            <a:pPr marL="342900" indent="-342900"/>
            <a:endParaRPr lang="en-US" dirty="0">
              <a:latin typeface="Arial"/>
              <a:cs typeface="Arial"/>
            </a:endParaRPr>
          </a:p>
          <a:p>
            <a:pPr marL="342900" indent="-342900"/>
            <a:endParaRPr lang="en-US" dirty="0">
              <a:latin typeface="Arial"/>
              <a:cs typeface="Arial"/>
            </a:endParaRPr>
          </a:p>
        </p:txBody>
      </p:sp>
      <p:sp>
        <p:nvSpPr>
          <p:cNvPr id="4" name="Slide Number Placeholder 3"/>
          <p:cNvSpPr>
            <a:spLocks noGrp="1"/>
          </p:cNvSpPr>
          <p:nvPr>
            <p:ph type="sldNum" sz="quarter" idx="10"/>
          </p:nvPr>
        </p:nvSpPr>
        <p:spPr/>
        <p:txBody>
          <a:bodyPr/>
          <a:lstStyle/>
          <a:p>
            <a:fld id="{07340F3C-4163-FC47-9559-9447085ED819}" type="slidenum">
              <a:rPr lang="en-US" smtClean="0"/>
              <a:pPr/>
              <a:t>1</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DFC2BAAC-B9FB-4FAA-A6F3-1661F293EFE2}" type="slidenum">
              <a:rPr lang="en-US" smtClean="0"/>
              <a:pPr/>
              <a:t>10</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a:spLocks noGrp="1"/>
          </p:cNvSpPr>
          <p:nvPr>
            <p:ph type="body" idx="3"/>
          </p:nvPr>
        </p:nvSpPr>
        <p:spPr>
          <a:xfrm>
            <a:off x="380999" y="4343400"/>
            <a:ext cx="6096001" cy="4114800"/>
          </a:xfrm>
        </p:spPr>
        <p:txBody>
          <a:bodyPr>
            <a:normAutofit/>
          </a:bodyPr>
          <a:lstStyle/>
          <a:p>
            <a:r>
              <a:rPr lang="en-US" sz="1200" dirty="0">
                <a:latin typeface="Arial"/>
                <a:cs typeface="Arial"/>
              </a:rPr>
              <a:t>Read the challenge quotes.</a:t>
            </a:r>
            <a:r>
              <a:rPr lang="en-US" sz="1200" baseline="0" dirty="0">
                <a:latin typeface="Arial"/>
                <a:cs typeface="Arial"/>
              </a:rPr>
              <a:t>  </a:t>
            </a:r>
            <a:r>
              <a:rPr lang="en-US" sz="1200" dirty="0">
                <a:latin typeface="Arial"/>
                <a:cs typeface="Arial"/>
              </a:rPr>
              <a:t>(2 minutes)</a:t>
            </a:r>
          </a:p>
          <a:p>
            <a:endParaRPr lang="en-US" sz="1200" dirty="0">
              <a:latin typeface="Arial"/>
              <a:cs typeface="Arial"/>
            </a:endParaRPr>
          </a:p>
          <a:p>
            <a:r>
              <a:rPr lang="en-US" sz="1200" dirty="0">
                <a:latin typeface="Arial"/>
                <a:cs typeface="Arial"/>
              </a:rPr>
              <a:t>This slide marks the end of</a:t>
            </a:r>
            <a:r>
              <a:rPr lang="en-US" sz="1200" baseline="0" dirty="0">
                <a:latin typeface="Arial"/>
                <a:cs typeface="Arial"/>
              </a:rPr>
              <a:t> the first</a:t>
            </a:r>
            <a:r>
              <a:rPr lang="en-US" sz="1200" dirty="0">
                <a:latin typeface="Arial"/>
                <a:cs typeface="Arial"/>
              </a:rPr>
              <a:t> hour of training. After reading these quotes, session attendees can take a short break.</a:t>
            </a:r>
          </a:p>
          <a:p>
            <a:endParaRPr lang="en-US" sz="1200" dirty="0">
              <a:latin typeface="Arial"/>
              <a:cs typeface="Arial"/>
            </a:endParaRPr>
          </a:p>
          <a:p>
            <a:r>
              <a:rPr lang="en-US" sz="1200" dirty="0">
                <a:latin typeface="Arial"/>
                <a:cs typeface="Arial"/>
              </a:rPr>
              <a:t>The next section of the module moves into vision</a:t>
            </a:r>
            <a:r>
              <a:rPr lang="en-US" sz="1200" baseline="0" dirty="0">
                <a:latin typeface="Arial"/>
                <a:cs typeface="Arial"/>
              </a:rPr>
              <a:t> </a:t>
            </a:r>
            <a:r>
              <a:rPr lang="en-US" sz="1200" dirty="0">
                <a:latin typeface="Arial"/>
                <a:cs typeface="Arial"/>
              </a:rPr>
              <a:t>development and planning for transformation.</a:t>
            </a:r>
          </a:p>
          <a:p>
            <a:endParaRPr lang="en-US" sz="1400"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Header Placeholder 3"/>
          <p:cNvSpPr>
            <a:spLocks noGrp="1"/>
          </p:cNvSpPr>
          <p:nvPr>
            <p:ph type="hdr" sz="quarter" idx="10"/>
          </p:nvPr>
        </p:nvSpPr>
        <p:spPr/>
        <p:txBody>
          <a:bodyPr/>
          <a:lstStyle/>
          <a:p>
            <a:r>
              <a:rPr lang="en-US" dirty="0"/>
              <a:t>School Transformation Module 1</a:t>
            </a:r>
          </a:p>
        </p:txBody>
      </p:sp>
      <p:sp>
        <p:nvSpPr>
          <p:cNvPr id="5" name="Slide Number Placeholder 4"/>
          <p:cNvSpPr>
            <a:spLocks noGrp="1"/>
          </p:cNvSpPr>
          <p:nvPr>
            <p:ph type="sldNum" sz="quarter" idx="11"/>
          </p:nvPr>
        </p:nvSpPr>
        <p:spPr/>
        <p:txBody>
          <a:bodyPr/>
          <a:lstStyle/>
          <a:p>
            <a:fld id="{07340F3C-4163-FC47-9559-9447085ED819}" type="slidenum">
              <a:rPr lang="en-US" smtClean="0"/>
              <a:pPr/>
              <a:t>11</a:t>
            </a:fld>
            <a:endParaRPr lang="en-US"/>
          </a:p>
        </p:txBody>
      </p:sp>
      <p:sp>
        <p:nvSpPr>
          <p:cNvPr id="7" name="Notes Placeholder 2"/>
          <p:cNvSpPr txBox="1">
            <a:spLocks/>
          </p:cNvSpPr>
          <p:nvPr/>
        </p:nvSpPr>
        <p:spPr>
          <a:xfrm>
            <a:off x="381000" y="4368800"/>
            <a:ext cx="6096000" cy="4114800"/>
          </a:xfrm>
          <a:prstGeom prst="rect">
            <a:avLst/>
          </a:prstGeom>
        </p:spPr>
        <p:txBody>
          <a:bodyPr vert="horz" lIns="91440" tIns="45720" rIns="91440" bIns="45720" rtlCol="0">
            <a:normAutofit/>
          </a:bodyPr>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a:latin typeface="Arial"/>
                <a:cs typeface="Arial"/>
              </a:rPr>
              <a:t>It is important for participants to understand the difference between change and transformation in order to understand the fundamental design work and organizational change work that is being considered in the district.</a:t>
            </a:r>
          </a:p>
          <a:p>
            <a:endParaRPr lang="en-US" dirty="0">
              <a:latin typeface="Arial"/>
              <a:cs typeface="Arial"/>
            </a:endParaRPr>
          </a:p>
          <a:p>
            <a:r>
              <a:rPr lang="en-US" dirty="0">
                <a:latin typeface="Arial"/>
                <a:cs typeface="Arial"/>
              </a:rPr>
              <a:t>The pictured metaphor illustrates the difference between the two concepts.</a:t>
            </a:r>
          </a:p>
          <a:p>
            <a:endParaRPr lang="en-US" sz="14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Header Placeholder 3"/>
          <p:cNvSpPr>
            <a:spLocks noGrp="1"/>
          </p:cNvSpPr>
          <p:nvPr>
            <p:ph type="hdr" sz="quarter" idx="10"/>
          </p:nvPr>
        </p:nvSpPr>
        <p:spPr/>
        <p:txBody>
          <a:bodyPr/>
          <a:lstStyle/>
          <a:p>
            <a:r>
              <a:rPr lang="en-US" dirty="0"/>
              <a:t>School Transformation Module 1</a:t>
            </a:r>
          </a:p>
        </p:txBody>
      </p:sp>
      <p:sp>
        <p:nvSpPr>
          <p:cNvPr id="5" name="Slide Number Placeholder 4"/>
          <p:cNvSpPr>
            <a:spLocks noGrp="1"/>
          </p:cNvSpPr>
          <p:nvPr>
            <p:ph type="sldNum" sz="quarter" idx="11"/>
          </p:nvPr>
        </p:nvSpPr>
        <p:spPr/>
        <p:txBody>
          <a:bodyPr/>
          <a:lstStyle/>
          <a:p>
            <a:fld id="{07340F3C-4163-FC47-9559-9447085ED819}" type="slidenum">
              <a:rPr lang="en-US" smtClean="0"/>
              <a:pPr/>
              <a:t>12</a:t>
            </a:fld>
            <a:endParaRPr lang="en-US"/>
          </a:p>
        </p:txBody>
      </p:sp>
      <p:sp>
        <p:nvSpPr>
          <p:cNvPr id="7" name="Notes Placeholder 2"/>
          <p:cNvSpPr>
            <a:spLocks noGrp="1"/>
          </p:cNvSpPr>
          <p:nvPr>
            <p:ph type="body" idx="3"/>
          </p:nvPr>
        </p:nvSpPr>
        <p:spPr>
          <a:xfrm>
            <a:off x="381000" y="4343400"/>
            <a:ext cx="6096000" cy="4114800"/>
          </a:xfrm>
        </p:spPr>
        <p:txBody>
          <a:bodyPr>
            <a:normAutofit/>
          </a:bodyPr>
          <a:lstStyle/>
          <a:p>
            <a:r>
              <a:rPr lang="en-US" sz="1200" dirty="0">
                <a:latin typeface="Arial"/>
                <a:cs typeface="Arial"/>
              </a:rPr>
              <a:t>Share the characteristics of school transformation as contrasted to educational change or reform efforts they may have been engaged with in the past.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13</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8" name="Notes Placeholder 2"/>
          <p:cNvSpPr>
            <a:spLocks noGrp="1"/>
          </p:cNvSpPr>
          <p:nvPr>
            <p:ph type="body" idx="3"/>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Discuss these questions with participants.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Identify</a:t>
            </a:r>
            <a:r>
              <a:rPr lang="en-US" sz="1200" baseline="0" dirty="0">
                <a:latin typeface="Arial"/>
                <a:cs typeface="Arial"/>
              </a:rPr>
              <a:t> the key ideas driving and inhibiting transformation. These ideas can be recorded on chart paper for use later in the session or for leadership consideration in planning for a future transformation learning and engagement session.</a:t>
            </a:r>
            <a:endParaRPr lang="en-US" sz="1200" dirty="0">
              <a:latin typeface="Arial"/>
              <a:cs typeface="Arial"/>
            </a:endParaRPr>
          </a:p>
          <a:p>
            <a:endParaRPr lang="en-US" dirty="0"/>
          </a:p>
        </p:txBody>
      </p:sp>
    </p:spTree>
    <p:extLst>
      <p:ext uri="{BB962C8B-B14F-4D97-AF65-F5344CB8AC3E}">
        <p14:creationId xmlns:p14="http://schemas.microsoft.com/office/powerpoint/2010/main" val="428545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DFC2BAAC-B9FB-4FAA-A6F3-1661F293EFE2}" type="slidenum">
              <a:rPr lang="en-US" smtClean="0"/>
              <a:pPr/>
              <a:t>14</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a:spLocks noGrp="1"/>
          </p:cNvSpPr>
          <p:nvPr>
            <p:ph type="body" idx="3"/>
          </p:nvPr>
        </p:nvSpPr>
        <p:spPr>
          <a:xfrm>
            <a:off x="381001" y="4343400"/>
            <a:ext cx="6096000" cy="4114800"/>
          </a:xfrm>
        </p:spPr>
        <p:txBody>
          <a:bodyPr>
            <a:normAutofit/>
          </a:bodyPr>
          <a:lstStyle/>
          <a:p>
            <a:r>
              <a:rPr lang="en-US" sz="1200" dirty="0">
                <a:latin typeface="Arial"/>
                <a:cs typeface="Arial"/>
              </a:rPr>
              <a:t>These questions provide the</a:t>
            </a:r>
            <a:r>
              <a:rPr lang="en-US" sz="1200" baseline="0" dirty="0">
                <a:latin typeface="Arial"/>
                <a:cs typeface="Arial"/>
              </a:rPr>
              <a:t> group</a:t>
            </a:r>
            <a:r>
              <a:rPr lang="en-US" sz="1200" dirty="0">
                <a:latin typeface="Arial"/>
                <a:cs typeface="Arial"/>
              </a:rPr>
              <a:t> an opportunity to apply these ideas about future-ready learning to the local district context. </a:t>
            </a:r>
          </a:p>
          <a:p>
            <a:endParaRPr lang="en-US" sz="1200" dirty="0">
              <a:latin typeface="Arial"/>
              <a:cs typeface="Arial"/>
            </a:endParaRPr>
          </a:p>
          <a:p>
            <a:r>
              <a:rPr lang="en-US" sz="1200" dirty="0">
                <a:latin typeface="Arial"/>
                <a:cs typeface="Arial"/>
              </a:rPr>
              <a:t>Thinking through these issues is a long-term leadership endeavor.  At this session, the group will only be able to begin the discussion. Participants can pair off to discuss and then share ideas with the whole group or process and reflect on the questions</a:t>
            </a:r>
            <a:r>
              <a:rPr lang="en-US" sz="1200" baseline="0" dirty="0">
                <a:latin typeface="Arial"/>
                <a:cs typeface="Arial"/>
              </a:rPr>
              <a:t> with the</a:t>
            </a:r>
            <a:r>
              <a:rPr lang="en-US" sz="1200" dirty="0">
                <a:latin typeface="Arial"/>
                <a:cs typeface="Arial"/>
              </a:rPr>
              <a:t> whole group.</a:t>
            </a:r>
          </a:p>
          <a:p>
            <a:endParaRPr lang="en-US" sz="1200" dirty="0">
              <a:latin typeface="Arial"/>
              <a:cs typeface="Arial"/>
            </a:endParaRPr>
          </a:p>
          <a:p>
            <a:r>
              <a:rPr lang="en-US" sz="1200" dirty="0">
                <a:latin typeface="Arial"/>
                <a:cs typeface="Arial"/>
              </a:rPr>
              <a:t>(15 minutes for group dialogue)</a:t>
            </a:r>
          </a:p>
          <a:p>
            <a:endParaRPr lang="en-US" sz="1400" dirty="0">
              <a:latin typeface="Arial"/>
              <a:cs typeface="Arial"/>
            </a:endParaRPr>
          </a:p>
          <a:p>
            <a:endParaRPr lang="en-US" sz="1400"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15</a:t>
            </a:fld>
            <a:endParaRPr lang="en-US"/>
          </a:p>
        </p:txBody>
      </p:sp>
      <p:sp>
        <p:nvSpPr>
          <p:cNvPr id="5" name="Header Placeholder 4"/>
          <p:cNvSpPr>
            <a:spLocks noGrp="1"/>
          </p:cNvSpPr>
          <p:nvPr>
            <p:ph type="hdr" sz="quarter" idx="11"/>
          </p:nvPr>
        </p:nvSpPr>
        <p:spPr/>
        <p:txBody>
          <a:bodyPr/>
          <a:lstStyle/>
          <a:p>
            <a:r>
              <a:rPr lang="en-US" dirty="0"/>
              <a:t>School Transformation Module 1 </a:t>
            </a:r>
          </a:p>
        </p:txBody>
      </p:sp>
      <p:sp>
        <p:nvSpPr>
          <p:cNvPr id="7" name="Notes Placeholder 2"/>
          <p:cNvSpPr>
            <a:spLocks noGrp="1"/>
          </p:cNvSpPr>
          <p:nvPr>
            <p:ph type="body" idx="3"/>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These</a:t>
            </a:r>
            <a:r>
              <a:rPr lang="en-US" sz="1200" baseline="0" dirty="0">
                <a:latin typeface="Arial"/>
                <a:cs typeface="Arial"/>
              </a:rPr>
              <a:t> questions can be the focus of a deeper discussion at a later session, or this session (designed for 2 hours) can be extended.</a:t>
            </a:r>
          </a:p>
          <a:p>
            <a:pPr marL="274320" marR="0" indent="-274320" algn="l" defTabSz="457200" rtl="0" eaLnBrk="1" fontAlgn="auto" latinLnBrk="0" hangingPunct="1">
              <a:lnSpc>
                <a:spcPct val="100000"/>
              </a:lnSpc>
              <a:spcBef>
                <a:spcPts val="0"/>
              </a:spcBef>
              <a:spcAft>
                <a:spcPts val="0"/>
              </a:spcAft>
              <a:buClrTx/>
              <a:buSzTx/>
              <a:buFont typeface="+mj-lt"/>
              <a:buAutoNum type="arabicParenR"/>
              <a:tabLst/>
              <a:defRPr/>
            </a:pPr>
            <a:r>
              <a:rPr lang="en-US" sz="1200" dirty="0">
                <a:latin typeface="Arial"/>
                <a:cs typeface="Arial"/>
              </a:rPr>
              <a:t>How might we design a physical teaching and learning environment that promotes collaboration and curiosity?</a:t>
            </a:r>
          </a:p>
          <a:p>
            <a:pPr marL="274320" marR="0" indent="-274320" algn="l" defTabSz="457200" rtl="0" eaLnBrk="1" fontAlgn="auto" latinLnBrk="0" hangingPunct="1">
              <a:lnSpc>
                <a:spcPct val="100000"/>
              </a:lnSpc>
              <a:spcBef>
                <a:spcPts val="0"/>
              </a:spcBef>
              <a:spcAft>
                <a:spcPts val="0"/>
              </a:spcAft>
              <a:buClrTx/>
              <a:buSzTx/>
              <a:buFontTx/>
              <a:buAutoNum type="arabicParenR"/>
              <a:tabLst/>
              <a:defRPr/>
            </a:pPr>
            <a:r>
              <a:rPr lang="en-US" sz="1200" dirty="0">
                <a:latin typeface="Arial"/>
                <a:cs typeface="Arial"/>
              </a:rPr>
              <a:t>How might we create an environment that inspires teachers to design engaging experiences for students that result in profound learning?</a:t>
            </a:r>
          </a:p>
          <a:p>
            <a:pPr marL="274320" marR="0" indent="-274320" algn="l" defTabSz="457200" rtl="0" eaLnBrk="1" fontAlgn="auto" latinLnBrk="0" hangingPunct="1">
              <a:lnSpc>
                <a:spcPct val="100000"/>
              </a:lnSpc>
              <a:spcBef>
                <a:spcPts val="0"/>
              </a:spcBef>
              <a:spcAft>
                <a:spcPts val="0"/>
              </a:spcAft>
              <a:buClrTx/>
              <a:buSzTx/>
              <a:buFontTx/>
              <a:buAutoNum type="arabicParenR"/>
              <a:tabLst/>
              <a:defRPr/>
            </a:pPr>
            <a:r>
              <a:rPr lang="en-US" sz="1200" dirty="0">
                <a:latin typeface="Arial"/>
                <a:cs typeface="Arial"/>
              </a:rPr>
              <a:t>How might we create a system that ensures that students are adequately challenged and engaged?</a:t>
            </a:r>
          </a:p>
          <a:p>
            <a:pPr marL="274320" marR="0" indent="-274320" algn="l" defTabSz="457200" rtl="0" eaLnBrk="1" fontAlgn="auto" latinLnBrk="0" hangingPunct="1">
              <a:lnSpc>
                <a:spcPct val="100000"/>
              </a:lnSpc>
              <a:spcBef>
                <a:spcPts val="0"/>
              </a:spcBef>
              <a:spcAft>
                <a:spcPts val="0"/>
              </a:spcAft>
              <a:buClrTx/>
              <a:buSzTx/>
              <a:buFontTx/>
              <a:buAutoNum type="arabicParenR"/>
              <a:tabLst/>
              <a:defRPr/>
            </a:pPr>
            <a:r>
              <a:rPr lang="en-US" sz="1200" dirty="0">
                <a:latin typeface="Arial"/>
                <a:cs typeface="Arial"/>
              </a:rPr>
              <a:t>What might the next accountability model look like that will promote</a:t>
            </a:r>
            <a:r>
              <a:rPr lang="en-US" sz="1200" baseline="0" dirty="0">
                <a:latin typeface="Arial"/>
                <a:cs typeface="Arial"/>
              </a:rPr>
              <a:t> and expect</a:t>
            </a:r>
            <a:r>
              <a:rPr lang="en-US" sz="1200" dirty="0">
                <a:latin typeface="Arial"/>
                <a:cs typeface="Arial"/>
              </a:rPr>
              <a:t> successful, future-ready students?</a:t>
            </a:r>
          </a:p>
          <a:p>
            <a:pPr marL="0" marR="0" indent="0" algn="l" defTabSz="457200" rtl="0" eaLnBrk="1" fontAlgn="auto" latinLnBrk="0" hangingPunct="1">
              <a:lnSpc>
                <a:spcPct val="100000"/>
              </a:lnSpc>
              <a:spcBef>
                <a:spcPts val="0"/>
              </a:spcBef>
              <a:spcAft>
                <a:spcPts val="0"/>
              </a:spcAft>
              <a:buClrTx/>
              <a:buSzTx/>
              <a:buFontTx/>
              <a:buAutoNum type="arabicParenR"/>
              <a:tabLst/>
              <a:defRPr/>
            </a:pP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Depending</a:t>
            </a:r>
            <a:r>
              <a:rPr lang="en-US" sz="1200" baseline="0" dirty="0">
                <a:latin typeface="Arial"/>
                <a:cs typeface="Arial"/>
              </a:rPr>
              <a:t> on the experience level or expectations of the participants, you may prefer to have the group generate the list of what must be transformed, using an activity that elicits their responses. Activities may vary among administrator/leadership teams, board of trustees, and community members. </a:t>
            </a:r>
            <a:endParaRPr lang="en-US" sz="1200" dirty="0">
              <a:latin typeface="Arial"/>
              <a:cs typeface="Arial"/>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4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400" dirty="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400" dirty="0"/>
          </a:p>
          <a:p>
            <a:endParaRPr lang="en-US" sz="1400" dirty="0"/>
          </a:p>
        </p:txBody>
      </p:sp>
    </p:spTree>
    <p:extLst>
      <p:ext uri="{BB962C8B-B14F-4D97-AF65-F5344CB8AC3E}">
        <p14:creationId xmlns:p14="http://schemas.microsoft.com/office/powerpoint/2010/main" val="2250773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16</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8" name="Notes Placeholder 2"/>
          <p:cNvSpPr>
            <a:spLocks noGrp="1"/>
          </p:cNvSpPr>
          <p:nvPr>
            <p:ph type="body" idx="3"/>
          </p:nvPr>
        </p:nvSpPr>
        <p:spPr>
          <a:xfrm>
            <a:off x="381000" y="4343400"/>
            <a:ext cx="6096000" cy="4114800"/>
          </a:xfrm>
        </p:spPr>
        <p:txBody>
          <a:bodyPr>
            <a:normAutofit/>
          </a:bodyPr>
          <a:lstStyle/>
          <a:p>
            <a:r>
              <a:rPr lang="en-US" sz="1200" dirty="0">
                <a:latin typeface="Arial"/>
                <a:cs typeface="Arial"/>
              </a:rPr>
              <a:t>Inform</a:t>
            </a:r>
            <a:r>
              <a:rPr lang="en-US" sz="1200" baseline="0" dirty="0">
                <a:latin typeface="Arial"/>
                <a:cs typeface="Arial"/>
              </a:rPr>
              <a:t> participants that this “awareness session” is the first step in a much longer journey of learning, planning, and transformation work.</a:t>
            </a:r>
          </a:p>
          <a:p>
            <a:endParaRPr lang="en-US" sz="1200" baseline="0" dirty="0">
              <a:latin typeface="Arial"/>
              <a:cs typeface="Arial"/>
            </a:endParaRPr>
          </a:p>
          <a:p>
            <a:r>
              <a:rPr lang="en-US" sz="1200" baseline="0" dirty="0">
                <a:latin typeface="Arial"/>
                <a:cs typeface="Arial"/>
              </a:rPr>
              <a:t>Assure the participants that school transformation doesn’t happen overnight. Rather, it comes in steps and stages over time. </a:t>
            </a:r>
          </a:p>
          <a:p>
            <a:endParaRPr lang="en-US" sz="1400"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17</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8" name="Notes Placeholder 2"/>
          <p:cNvSpPr>
            <a:spLocks noGrp="1"/>
          </p:cNvSpPr>
          <p:nvPr>
            <p:ph type="body" idx="3"/>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This slide includes suggestions for a path/next steps. District leaders</a:t>
            </a:r>
            <a:r>
              <a:rPr lang="en-US" sz="1200" baseline="0" dirty="0">
                <a:latin typeface="Arial"/>
                <a:cs typeface="Arial"/>
              </a:rPr>
              <a:t> should communicate the path/next steps in transformation and discuss the various roles in the efforts. This slide should be revised as needed to reflect the district’s actual next steps.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cs typeface="Arial"/>
              </a:rPr>
              <a:t>If presenting to board or community members, discuss their role in supporting student-centered schools and school transformation. </a:t>
            </a:r>
            <a:endParaRPr lang="en-US" sz="1200" dirty="0">
              <a:latin typeface="Arial"/>
              <a:cs typeface="Arial"/>
            </a:endParaRPr>
          </a:p>
          <a:p>
            <a:endParaRPr lang="en-US" sz="1400" dirty="0">
              <a:latin typeface="Arial"/>
              <a:cs typeface="Arial"/>
            </a:endParaRPr>
          </a:p>
        </p:txBody>
      </p:sp>
    </p:spTree>
    <p:extLst>
      <p:ext uri="{BB962C8B-B14F-4D97-AF65-F5344CB8AC3E}">
        <p14:creationId xmlns:p14="http://schemas.microsoft.com/office/powerpoint/2010/main" val="3885799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18</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8" name="Notes Placeholder 2"/>
          <p:cNvSpPr>
            <a:spLocks noGrp="1"/>
          </p:cNvSpPr>
          <p:nvPr>
            <p:ph type="body" idx="3"/>
          </p:nvPr>
        </p:nvSpPr>
        <p:spPr>
          <a:xfrm>
            <a:off x="381000" y="4343400"/>
            <a:ext cx="6096000" cy="4114800"/>
          </a:xfrm>
        </p:spPr>
        <p:txBody>
          <a:bodyPr>
            <a:normAutofit/>
          </a:bodyPr>
          <a:lstStyle/>
          <a:p>
            <a:r>
              <a:rPr lang="en-US" sz="1200" dirty="0">
                <a:latin typeface="Arial"/>
                <a:cs typeface="Arial"/>
              </a:rPr>
              <a:t>This session was designed to</a:t>
            </a:r>
            <a:r>
              <a:rPr lang="en-US" sz="1200" baseline="0" dirty="0">
                <a:latin typeface="Arial"/>
                <a:cs typeface="Arial"/>
              </a:rPr>
              <a:t> provide a rationale and historical background for the need for educational transformation as outlined in </a:t>
            </a:r>
            <a:r>
              <a:rPr lang="en-US" sz="1200" i="1" baseline="0" dirty="0">
                <a:latin typeface="Arial"/>
                <a:cs typeface="Arial"/>
              </a:rPr>
              <a:t>Creating a New Vision for Public Education in Texas.</a:t>
            </a:r>
            <a:r>
              <a:rPr lang="en-US" sz="1200" baseline="0" dirty="0">
                <a:latin typeface="Arial"/>
                <a:cs typeface="Arial"/>
              </a:rPr>
              <a:t> Published by the Texas Association of School Administrators in 2008, the vision was authored by 35 superintendents after two years of study and collaboration. The vision document is not expected to be read prior to or during this awareness session and is the focus of Module 2. At this point in the presentation, the vision document could be assigned as pre-reading for the next discussion.</a:t>
            </a:r>
            <a:endParaRPr lang="en-US" sz="1200"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DFC2BAAC-B9FB-4FAA-A6F3-1661F293EFE2}" type="slidenum">
              <a:rPr lang="en-US" smtClean="0"/>
              <a:pPr/>
              <a:t>19</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8" name="Notes Placeholder 2"/>
          <p:cNvSpPr>
            <a:spLocks noGrp="1"/>
          </p:cNvSpPr>
          <p:nvPr>
            <p:ph type="body" idx="3"/>
          </p:nvPr>
        </p:nvSpPr>
        <p:spPr>
          <a:xfrm>
            <a:off x="381000" y="4343400"/>
            <a:ext cx="6096000" cy="4114800"/>
          </a:xfrm>
        </p:spPr>
        <p:txBody>
          <a:bodyPr>
            <a:normAutofit fontScale="85000" lnSpcReduction="20000"/>
          </a:bodyPr>
          <a:lstStyle/>
          <a:p>
            <a:r>
              <a:rPr lang="en-US" sz="1200" dirty="0">
                <a:latin typeface="Arial"/>
                <a:cs typeface="Arial"/>
              </a:rPr>
              <a:t>Suggested articles/books</a:t>
            </a:r>
            <a:r>
              <a:rPr lang="en-US" sz="1200" baseline="0" dirty="0">
                <a:latin typeface="Arial"/>
                <a:cs typeface="Arial"/>
              </a:rPr>
              <a:t> for </a:t>
            </a:r>
            <a:r>
              <a:rPr lang="en-US" sz="1200" dirty="0">
                <a:latin typeface="Arial"/>
                <a:cs typeface="Arial"/>
              </a:rPr>
              <a:t>additional </a:t>
            </a:r>
            <a:r>
              <a:rPr lang="en-US" sz="1200" baseline="0" dirty="0">
                <a:latin typeface="Arial"/>
                <a:cs typeface="Arial"/>
              </a:rPr>
              <a:t>study </a:t>
            </a:r>
            <a:r>
              <a:rPr lang="en-US" sz="1200" dirty="0">
                <a:latin typeface="Arial"/>
                <a:cs typeface="Arial"/>
              </a:rPr>
              <a:t>to deepen understanding of the research and rationale for transformation.    </a:t>
            </a:r>
          </a:p>
          <a:p>
            <a:endParaRPr lang="en-US" sz="1200" dirty="0">
              <a:latin typeface="Arial"/>
              <a:cs typeface="Arial"/>
            </a:endParaRPr>
          </a:p>
          <a:p>
            <a:r>
              <a:rPr lang="en-US" sz="1200" dirty="0">
                <a:latin typeface="Arial"/>
                <a:cs typeface="Arial"/>
              </a:rPr>
              <a:t>Most</a:t>
            </a:r>
            <a:r>
              <a:rPr lang="en-US" sz="1200" baseline="0" dirty="0">
                <a:latin typeface="Arial"/>
                <a:cs typeface="Arial"/>
              </a:rPr>
              <a:t> of t</a:t>
            </a:r>
            <a:r>
              <a:rPr lang="en-US" sz="1200" dirty="0">
                <a:latin typeface="Arial"/>
                <a:cs typeface="Arial"/>
              </a:rPr>
              <a:t>hese texts are not included as required reading for</a:t>
            </a:r>
            <a:r>
              <a:rPr lang="en-US" sz="1200" baseline="0" dirty="0">
                <a:latin typeface="Arial"/>
                <a:cs typeface="Arial"/>
              </a:rPr>
              <a:t> this awareness session, but are proposed for future study.</a:t>
            </a:r>
          </a:p>
          <a:p>
            <a:endParaRPr lang="en-US" sz="1200" baseline="0" dirty="0">
              <a:latin typeface="Arial"/>
              <a:cs typeface="Arial"/>
            </a:endParaRPr>
          </a:p>
          <a:p>
            <a:pPr marL="228600" indent="-228600">
              <a:buFont typeface="+mj-lt"/>
              <a:buAutoNum type="arabicPeriod"/>
            </a:pPr>
            <a:r>
              <a:rPr lang="en-US" sz="1200" dirty="0" err="1">
                <a:latin typeface="Arial"/>
                <a:cs typeface="Arial"/>
              </a:rPr>
              <a:t>Azzam</a:t>
            </a:r>
            <a:r>
              <a:rPr lang="en-US" sz="1200" dirty="0">
                <a:latin typeface="Arial"/>
                <a:cs typeface="Arial"/>
              </a:rPr>
              <a:t>, A. (2009). </a:t>
            </a:r>
            <a:r>
              <a:rPr lang="en-US" sz="1200" i="1" dirty="0">
                <a:latin typeface="Arial"/>
                <a:cs typeface="Arial"/>
              </a:rPr>
              <a:t>Why Creativity Now? A Conversation with Sir Ken Robinson.</a:t>
            </a:r>
            <a:r>
              <a:rPr lang="en-US" sz="1200" dirty="0">
                <a:latin typeface="Arial"/>
                <a:cs typeface="Arial"/>
              </a:rPr>
              <a:t> Educational Leadership, 67:1.  Association for Supervision and Curriculum Development.</a:t>
            </a:r>
          </a:p>
          <a:p>
            <a:pPr marL="228600" indent="-228600"/>
            <a:endParaRPr lang="en-US" sz="1200" dirty="0">
              <a:latin typeface="Arial"/>
              <a:cs typeface="Arial"/>
            </a:endParaRPr>
          </a:p>
          <a:p>
            <a:pPr marL="228600" lvl="0" indent="-228600">
              <a:buFont typeface="+mj-lt"/>
              <a:buAutoNum type="arabicPeriod"/>
            </a:pPr>
            <a:r>
              <a:rPr lang="en-US" sz="1200" dirty="0">
                <a:latin typeface="Arial"/>
                <a:cs typeface="Arial"/>
              </a:rPr>
              <a:t>Brown, T. (2009). </a:t>
            </a:r>
            <a:r>
              <a:rPr lang="en-US" sz="1200" i="1" dirty="0">
                <a:latin typeface="Arial"/>
                <a:cs typeface="Arial"/>
              </a:rPr>
              <a:t>Change by Design: How Design Thinking Transforms Organizations and Inspires Innovation</a:t>
            </a:r>
            <a:r>
              <a:rPr lang="en-US" sz="1200" dirty="0">
                <a:latin typeface="Arial"/>
                <a:cs typeface="Arial"/>
              </a:rPr>
              <a:t>. Harper Collins Publishers.</a:t>
            </a:r>
          </a:p>
          <a:p>
            <a:pPr marL="228600" indent="-228600"/>
            <a:endParaRPr lang="en-US" sz="1200" dirty="0">
              <a:latin typeface="Arial"/>
              <a:cs typeface="Arial"/>
            </a:endParaRPr>
          </a:p>
          <a:p>
            <a:pPr marL="228600" lvl="0" indent="-228600">
              <a:buFont typeface="+mj-lt"/>
              <a:buAutoNum type="arabicPeriod"/>
            </a:pPr>
            <a:r>
              <a:rPr lang="en-US" sz="1200" dirty="0">
                <a:latin typeface="Arial"/>
                <a:cs typeface="Arial"/>
              </a:rPr>
              <a:t>Bureau of Labor Statistics, U.S. Department of Labor, Occupational Outlook Handbook, 2014-15 Edition, Fastest Growing Occupations</a:t>
            </a:r>
            <a:r>
              <a:rPr lang="en-US" dirty="0">
                <a:latin typeface="Arial"/>
                <a:cs typeface="Arial"/>
              </a:rPr>
              <a:t>.</a:t>
            </a:r>
            <a:r>
              <a:rPr lang="en-US" sz="1200" dirty="0">
                <a:latin typeface="Arial"/>
                <a:cs typeface="Arial"/>
              </a:rPr>
              <a:t> </a:t>
            </a:r>
            <a:r>
              <a:rPr lang="en-US" sz="1200" dirty="0">
                <a:latin typeface="Arial"/>
                <a:cs typeface="Arial"/>
                <a:hlinkClick r:id="rId3"/>
              </a:rPr>
              <a:t>http://www.bls.gov/ooh/fastest-growing.htm</a:t>
            </a:r>
            <a:r>
              <a:rPr lang="en-US" sz="1200" dirty="0">
                <a:latin typeface="Arial"/>
                <a:cs typeface="Arial"/>
              </a:rPr>
              <a:t> </a:t>
            </a:r>
          </a:p>
          <a:p>
            <a:pPr marL="228600" indent="-228600"/>
            <a:endParaRPr lang="en-US" sz="1200" dirty="0">
              <a:latin typeface="Arial"/>
              <a:cs typeface="Arial"/>
            </a:endParaRPr>
          </a:p>
          <a:p>
            <a:pPr marL="228600" lvl="0" indent="-228600">
              <a:buFont typeface="+mj-lt"/>
              <a:buAutoNum type="arabicPeriod"/>
            </a:pPr>
            <a:r>
              <a:rPr lang="en-US" sz="1200" dirty="0">
                <a:latin typeface="Arial"/>
                <a:cs typeface="Arial"/>
              </a:rPr>
              <a:t>Heath, C. and Heath, D.  (2010). </a:t>
            </a:r>
            <a:r>
              <a:rPr lang="en-US" sz="1200" i="1" dirty="0">
                <a:latin typeface="Arial"/>
                <a:cs typeface="Arial"/>
              </a:rPr>
              <a:t>Switch: How to Change Things When Change is Hard</a:t>
            </a:r>
            <a:r>
              <a:rPr lang="en-US" sz="1200" dirty="0">
                <a:latin typeface="Arial"/>
                <a:cs typeface="Arial"/>
              </a:rPr>
              <a:t>. Crown Publishing Group.</a:t>
            </a:r>
          </a:p>
          <a:p>
            <a:pPr marL="228600" indent="-228600"/>
            <a:endParaRPr lang="en-US" sz="1200" dirty="0">
              <a:latin typeface="Arial"/>
              <a:cs typeface="Arial"/>
            </a:endParaRPr>
          </a:p>
          <a:p>
            <a:pPr marL="228600" lvl="0" indent="-228600">
              <a:buFont typeface="+mj-lt"/>
              <a:buAutoNum type="arabicPeriod"/>
            </a:pPr>
            <a:r>
              <a:rPr lang="en-US" sz="1200" dirty="0">
                <a:latin typeface="Arial"/>
                <a:cs typeface="Arial"/>
              </a:rPr>
              <a:t>Pink, D. (2011). </a:t>
            </a:r>
            <a:r>
              <a:rPr lang="en-US" sz="1200" i="1" dirty="0">
                <a:latin typeface="Arial"/>
                <a:cs typeface="Arial"/>
              </a:rPr>
              <a:t>Drive: The Surprising Truth About What Motivates Us.</a:t>
            </a:r>
            <a:r>
              <a:rPr lang="en-US" sz="1200" dirty="0">
                <a:latin typeface="Arial"/>
                <a:cs typeface="Arial"/>
              </a:rPr>
              <a:t> Penguin Group USA.</a:t>
            </a:r>
          </a:p>
          <a:p>
            <a:pPr marL="228600" indent="-228600"/>
            <a:endParaRPr lang="en-US" sz="1200" dirty="0">
              <a:latin typeface="Arial"/>
              <a:cs typeface="Arial"/>
            </a:endParaRPr>
          </a:p>
          <a:p>
            <a:pPr marL="228600" lvl="0" indent="-228600">
              <a:buFont typeface="+mj-lt"/>
              <a:buAutoNum type="arabicPeriod"/>
            </a:pPr>
            <a:r>
              <a:rPr lang="en-US" sz="1200" dirty="0">
                <a:latin typeface="Arial"/>
                <a:cs typeface="Arial"/>
              </a:rPr>
              <a:t>Robinson, Sir Ken. (2009). </a:t>
            </a:r>
            <a:r>
              <a:rPr lang="en-US" sz="1200" i="1" dirty="0">
                <a:latin typeface="Arial"/>
                <a:cs typeface="Arial"/>
              </a:rPr>
              <a:t>The Element: How Finding Your Passion Changes Everything</a:t>
            </a:r>
            <a:r>
              <a:rPr lang="en-US" sz="1200" dirty="0">
                <a:latin typeface="Arial"/>
                <a:cs typeface="Arial"/>
              </a:rPr>
              <a:t>. Penguin Group USA.</a:t>
            </a:r>
          </a:p>
          <a:p>
            <a:pPr marL="228600" indent="-228600"/>
            <a:endParaRPr lang="en-US" sz="1200" dirty="0">
              <a:latin typeface="Arial"/>
              <a:cs typeface="Arial"/>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Arial"/>
                <a:cs typeface="Arial"/>
              </a:rPr>
              <a:t>Texas Association of School Administrators. (2008). </a:t>
            </a:r>
            <a:r>
              <a:rPr lang="en-US" sz="1200" i="1" dirty="0">
                <a:latin typeface="Arial"/>
                <a:cs typeface="Arial"/>
              </a:rPr>
              <a:t>Creating a New Vision for Public Education in Texas. </a:t>
            </a:r>
            <a:r>
              <a:rPr lang="en-US" sz="1200" u="sng" kern="1200" dirty="0">
                <a:solidFill>
                  <a:schemeClr val="tx1"/>
                </a:solidFill>
                <a:effectLst/>
                <a:latin typeface="+mn-lt"/>
                <a:ea typeface="+mn-ea"/>
                <a:cs typeface="+mn-cs"/>
                <a:hlinkClick r:id="rId4"/>
              </a:rPr>
              <a:t>www.tasanet.org/transformation</a:t>
            </a:r>
            <a:r>
              <a:rPr lang="en-US" sz="1200" u="none" kern="1200" dirty="0">
                <a:solidFill>
                  <a:schemeClr val="tx1"/>
                </a:solidFill>
                <a:effectLst/>
                <a:latin typeface="+mn-lt"/>
                <a:ea typeface="+mn-ea"/>
                <a:cs typeface="+mn-cs"/>
              </a:rPr>
              <a:t>.</a:t>
            </a:r>
            <a:endParaRPr lang="en-US" sz="1200" u="sng" dirty="0">
              <a:latin typeface="Arial"/>
              <a:cs typeface="Arial"/>
            </a:endParaRPr>
          </a:p>
          <a:p>
            <a:pPr marL="228600" lvl="0" indent="-228600">
              <a:buFont typeface="+mj-lt"/>
              <a:buAutoNum type="arabicPeriod"/>
            </a:pPr>
            <a:endParaRPr lang="en-US" sz="1200" u="sng" dirty="0">
              <a:latin typeface="Arial"/>
              <a:cs typeface="Arial"/>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Arial"/>
                <a:cs typeface="Arial"/>
              </a:rPr>
              <a:t>Texas Future-Ready Superintendents Leadership Institute.  (2014). </a:t>
            </a:r>
            <a:r>
              <a:rPr lang="en-US" sz="1200" i="1" dirty="0">
                <a:latin typeface="Arial"/>
                <a:cs typeface="Arial"/>
              </a:rPr>
              <a:t>The Moral Imperative: From Vision to Action</a:t>
            </a:r>
            <a:r>
              <a:rPr lang="en-US" sz="1200" dirty="0">
                <a:latin typeface="Arial"/>
                <a:cs typeface="Arial"/>
              </a:rPr>
              <a:t>. A White Paper developed for the Texas Association of School Administrators.</a:t>
            </a:r>
            <a:r>
              <a:rPr lang="en-US" sz="1200" u="sng" kern="1200" dirty="0">
                <a:solidFill>
                  <a:schemeClr val="tx1"/>
                </a:solidFill>
                <a:effectLst/>
                <a:latin typeface="+mn-lt"/>
                <a:ea typeface="+mn-ea"/>
                <a:cs typeface="+mn-cs"/>
                <a:hlinkClick r:id="rId4"/>
              </a:rPr>
              <a:t> www.tasanet.org/transformation</a:t>
            </a:r>
            <a:r>
              <a:rPr lang="en-US" sz="1200" dirty="0">
                <a:latin typeface="Arial"/>
                <a:cs typeface="Arial"/>
              </a:rPr>
              <a:t>.</a:t>
            </a:r>
          </a:p>
          <a:p>
            <a:pPr marL="228600" lvl="0" indent="-228600">
              <a:buFont typeface="+mj-lt"/>
              <a:buAutoNum type="arabicPeriod"/>
            </a:pPr>
            <a:endParaRPr lang="en-US" sz="1200" dirty="0">
              <a:latin typeface="Arial"/>
              <a:cs typeface="Arial"/>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dirty="0">
                <a:latin typeface="Arial"/>
                <a:cs typeface="Arial"/>
              </a:rPr>
              <a:t>Vollmer, J. (2011).</a:t>
            </a:r>
            <a:r>
              <a:rPr lang="en-US" sz="1200" baseline="0" dirty="0">
                <a:latin typeface="Arial"/>
                <a:cs typeface="Arial"/>
              </a:rPr>
              <a:t> </a:t>
            </a:r>
            <a:r>
              <a:rPr lang="en-US" sz="1200" i="1" dirty="0">
                <a:latin typeface="Arial"/>
                <a:cs typeface="Arial"/>
              </a:rPr>
              <a:t>The Ever Increasing Burden on America’s Public Schools</a:t>
            </a:r>
            <a:r>
              <a:rPr lang="en-US" sz="1200" dirty="0">
                <a:latin typeface="Arial"/>
                <a:cs typeface="Arial"/>
              </a:rPr>
              <a:t>. </a:t>
            </a:r>
            <a:r>
              <a:rPr lang="en-US" sz="1200" u="sng" dirty="0">
                <a:latin typeface="Arial"/>
                <a:cs typeface="Arial"/>
                <a:hlinkClick r:id="rId5"/>
              </a:rPr>
              <a:t>http://www.jamievollmer.com/poster.html</a:t>
            </a:r>
            <a:r>
              <a:rPr lang="en-US" sz="1200" dirty="0">
                <a:latin typeface="Arial"/>
                <a:cs typeface="Arial"/>
              </a:rPr>
              <a:t>. </a:t>
            </a:r>
          </a:p>
          <a:p>
            <a:pPr marL="228600" lvl="0" indent="-228600">
              <a:buFont typeface="+mj-lt"/>
              <a:buAutoNum type="arabicPeriod"/>
            </a:pPr>
            <a:endParaRPr lang="en-US" sz="1200" dirty="0"/>
          </a:p>
          <a:p>
            <a:pPr marL="228600" lvl="0" indent="-228600">
              <a:buFont typeface="+mj-lt"/>
              <a:buAutoNum type="arabicPeriod"/>
            </a:pPr>
            <a:endParaRPr lang="en-US" sz="1200"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DFC2BAAC-B9FB-4FAA-A6F3-1661F293EFE2}" type="slidenum">
              <a:rPr lang="en-US" smtClean="0"/>
              <a:pPr/>
              <a:t>2</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6" name="Notes Placeholder 5"/>
          <p:cNvSpPr>
            <a:spLocks noGrp="1"/>
          </p:cNvSpPr>
          <p:nvPr>
            <p:ph type="body" sz="quarter" idx="12"/>
          </p:nvPr>
        </p:nvSpPr>
        <p:spPr>
          <a:xfrm>
            <a:off x="584200" y="4343400"/>
            <a:ext cx="5740400" cy="4114800"/>
          </a:xfrm>
        </p:spPr>
        <p:txBody>
          <a:bodyPr/>
          <a:lstStyle/>
          <a:p>
            <a:r>
              <a:rPr lang="en-US" dirty="0">
                <a:latin typeface="Arial"/>
                <a:cs typeface="Arial"/>
              </a:rPr>
              <a:t>Allow participants to share their school experiences–”Think about the last time you were in school as a student.” </a:t>
            </a:r>
          </a:p>
          <a:p>
            <a:endParaRPr lang="en-US" dirty="0">
              <a:latin typeface="Arial"/>
              <a:cs typeface="Arial"/>
            </a:endParaRPr>
          </a:p>
          <a:p>
            <a:r>
              <a:rPr lang="en-US" dirty="0">
                <a:latin typeface="Arial"/>
                <a:cs typeface="Arial"/>
              </a:rPr>
              <a:t>Click to reveal the second question… “What has changed in the world since then?  Allow participants to discuss, making the point clear that the world (global economy, workplace, digital environment, etc.) has changed significantly, but the school experience has not transformed to keep pace with the changed environment and expectations.</a:t>
            </a:r>
          </a:p>
          <a:p>
            <a:endParaRPr lang="en-US" dirty="0">
              <a:latin typeface="Arial"/>
              <a:cs typeface="Arial"/>
            </a:endParaRPr>
          </a:p>
          <a:p>
            <a:r>
              <a:rPr lang="en-US" dirty="0">
                <a:latin typeface="Arial"/>
                <a:cs typeface="Arial"/>
              </a:rPr>
              <a:t>Explain to participants that they’ll further examine this issue of educational status quo in a rapidly changing context through watching and discussing two short videos. If the session is to be extended beyond the 2 hours, participants could review and discuss the optional texts:</a:t>
            </a:r>
          </a:p>
          <a:p>
            <a:pPr marL="356616" indent="-171450">
              <a:buFont typeface="Arial"/>
              <a:buChar char="•"/>
            </a:pPr>
            <a:r>
              <a:rPr lang="en-US" i="1" dirty="0">
                <a:latin typeface="Arial"/>
              </a:rPr>
              <a:t>Fastest Growing Occupations</a:t>
            </a:r>
            <a:r>
              <a:rPr lang="en-US" dirty="0">
                <a:latin typeface="Arial"/>
              </a:rPr>
              <a:t>. U.S. Bureau of Labor Statistics (2014)</a:t>
            </a:r>
          </a:p>
          <a:p>
            <a:pPr marL="356616" indent="-171450">
              <a:buFont typeface="Arial"/>
              <a:buChar char="•"/>
            </a:pPr>
            <a:r>
              <a:rPr lang="en-US" i="1" dirty="0">
                <a:latin typeface="Arial"/>
              </a:rPr>
              <a:t>The Ever-Increasing Burden on America’s Public Schools </a:t>
            </a:r>
            <a:r>
              <a:rPr lang="en-US" dirty="0">
                <a:latin typeface="Arial"/>
              </a:rPr>
              <a:t>(J. Vollmer, 2011)</a:t>
            </a:r>
          </a:p>
          <a:p>
            <a:pPr marL="356616" indent="-171450">
              <a:buFont typeface="Arial"/>
              <a:buChar char="•"/>
            </a:pPr>
            <a:r>
              <a:rPr lang="en-US" i="1" dirty="0">
                <a:latin typeface="Arial"/>
              </a:rPr>
              <a:t>IBM Six-Year High School</a:t>
            </a:r>
            <a:r>
              <a:rPr lang="en-US" dirty="0">
                <a:latin typeface="Arial"/>
              </a:rPr>
              <a:t>. Time Magazine article from Feb. 24, 2014</a:t>
            </a:r>
            <a:endParaRPr lang="en-US" dirty="0">
              <a:latin typeface="Arial"/>
              <a:cs typeface="Arial"/>
            </a:endParaRPr>
          </a:p>
          <a:p>
            <a:endParaRPr lang="en-US" dirty="0">
              <a:latin typeface="Arial"/>
              <a:cs typeface="Arial"/>
            </a:endParaRPr>
          </a:p>
          <a:p>
            <a:r>
              <a:rPr lang="en-US" dirty="0">
                <a:latin typeface="Arial"/>
                <a:cs typeface="Arial"/>
              </a:rPr>
              <a:t>Then click to next slide.</a:t>
            </a:r>
          </a:p>
          <a:p>
            <a:endParaRPr lang="en-US" dirty="0">
              <a:latin typeface="Arial"/>
              <a:cs typeface="Arial"/>
            </a:endParaRPr>
          </a:p>
          <a:p>
            <a:r>
              <a:rPr lang="en-US" dirty="0">
                <a:latin typeface="Arial"/>
                <a:cs typeface="Arial"/>
              </a:rPr>
              <a:t>(15 minutes)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5791200" cy="4114800"/>
          </a:xfrm>
        </p:spPr>
        <p:txBody>
          <a:bodyPr>
            <a:normAutofit/>
          </a:bodyPr>
          <a:lstStyle/>
          <a:p>
            <a:r>
              <a:rPr lang="en-US" sz="1200" dirty="0">
                <a:latin typeface="Arial"/>
                <a:cs typeface="Arial"/>
              </a:rPr>
              <a:t>Additional</a:t>
            </a:r>
            <a:r>
              <a:rPr lang="en-US" sz="1200" baseline="0" dirty="0">
                <a:latin typeface="Arial"/>
                <a:cs typeface="Arial"/>
              </a:rPr>
              <a:t> resources and additional learning modules may be found on TASA’s website.</a:t>
            </a:r>
            <a:endParaRPr lang="en-US" sz="1200" dirty="0">
              <a:latin typeface="Arial"/>
              <a:cs typeface="Arial"/>
            </a:endParaRPr>
          </a:p>
        </p:txBody>
      </p:sp>
      <p:sp>
        <p:nvSpPr>
          <p:cNvPr id="4" name="Slide Number Placeholder 3"/>
          <p:cNvSpPr>
            <a:spLocks noGrp="1"/>
          </p:cNvSpPr>
          <p:nvPr>
            <p:ph type="sldNum" sz="quarter" idx="10"/>
          </p:nvPr>
        </p:nvSpPr>
        <p:spPr/>
        <p:txBody>
          <a:bodyPr/>
          <a:lstStyle/>
          <a:p>
            <a:fld id="{07340F3C-4163-FC47-9559-9447085ED819}" type="slidenum">
              <a:rPr lang="en-US" smtClean="0"/>
              <a:pPr/>
              <a:t>20</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0" y="4343400"/>
            <a:ext cx="5765800" cy="4114800"/>
          </a:xfrm>
        </p:spPr>
        <p:txBody>
          <a:bodyPr>
            <a:normAutofit/>
          </a:bodyPr>
          <a:lstStyle/>
          <a:p>
            <a:r>
              <a:rPr lang="en-US" sz="1200" dirty="0">
                <a:latin typeface="Arial"/>
                <a:cs typeface="Arial"/>
              </a:rPr>
              <a:t>Briefly</a:t>
            </a:r>
            <a:r>
              <a:rPr lang="en-US" sz="1200" baseline="0" dirty="0">
                <a:latin typeface="Arial"/>
                <a:cs typeface="Arial"/>
              </a:rPr>
              <a:t> review agenda to develop shared understanding of the expectations of the session.</a:t>
            </a:r>
            <a:endParaRPr lang="en-US" sz="1200" dirty="0">
              <a:latin typeface="Arial"/>
              <a:cs typeface="Arial"/>
            </a:endParaRPr>
          </a:p>
        </p:txBody>
      </p:sp>
      <p:sp>
        <p:nvSpPr>
          <p:cNvPr id="4" name="Slide Number Placeholder 3"/>
          <p:cNvSpPr>
            <a:spLocks noGrp="1"/>
          </p:cNvSpPr>
          <p:nvPr>
            <p:ph type="sldNum" sz="quarter" idx="10"/>
          </p:nvPr>
        </p:nvSpPr>
        <p:spPr/>
        <p:txBody>
          <a:bodyPr/>
          <a:lstStyle/>
          <a:p>
            <a:fld id="{07340F3C-4163-FC47-9559-9447085ED819}" type="slidenum">
              <a:rPr lang="en-US" smtClean="0"/>
              <a:pPr/>
              <a:t>3</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4</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txBox="1">
            <a:spLocks noGrp="1"/>
          </p:cNvSpPr>
          <p:nvPr>
            <p:ph type="body" sz="quarter" idx="12"/>
          </p:nvPr>
        </p:nvSpPr>
        <p:spPr>
          <a:prstGeom prst="rect">
            <a:avLst/>
          </a:prstGeom>
        </p:spPr>
        <p:txBody>
          <a:bodyPr vert="horz" lIns="91440" tIns="45720" rIns="91440" bIns="45720" rtlCol="0">
            <a:normAutofit/>
          </a:bodyPr>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a:latin typeface="Arial"/>
                <a:cs typeface="Arial"/>
              </a:rPr>
              <a:t>Why transform?</a:t>
            </a:r>
          </a:p>
          <a:p>
            <a:pPr>
              <a:defRPr/>
            </a:pPr>
            <a:endParaRPr lang="en-US" dirty="0">
              <a:latin typeface="Arial"/>
              <a:cs typeface="Arial"/>
            </a:endParaRPr>
          </a:p>
          <a:p>
            <a:r>
              <a:rPr lang="en-US" dirty="0">
                <a:latin typeface="Arial"/>
                <a:cs typeface="Arial"/>
              </a:rPr>
              <a:t>This video reflection task is designed to provide the context for educational transformation. The session facilitator may choose to show one or both videos, depending upon time constraints and the context/needs of the district.  It is important that the facilitator preview both videos to determine their appropriateness for the district. </a:t>
            </a:r>
          </a:p>
          <a:p>
            <a:endParaRPr lang="en-US" dirty="0">
              <a:latin typeface="Arial"/>
              <a:cs typeface="Arial"/>
            </a:endParaRPr>
          </a:p>
          <a:p>
            <a:r>
              <a:rPr lang="en-US" dirty="0">
                <a:latin typeface="Arial"/>
                <a:cs typeface="Arial"/>
              </a:rPr>
              <a:t>Show videos and allow time for discussion. Using the reflection questions, debrief participants reflections and thoughts. This conversation should serve to set the context for the transformation discussion to follow.</a:t>
            </a:r>
          </a:p>
          <a:p>
            <a:endParaRPr lang="en-US" dirty="0">
              <a:latin typeface="Arial"/>
              <a:cs typeface="Arial"/>
            </a:endParaRPr>
          </a:p>
          <a:p>
            <a:r>
              <a:rPr lang="en-US" dirty="0">
                <a:latin typeface="Arial"/>
                <a:cs typeface="Arial"/>
              </a:rPr>
              <a:t>(30 minutes—11-minute Sir Ken Robinson video, 3-minute Active Learner video, 16-minute discussion)</a:t>
            </a:r>
          </a:p>
          <a:p>
            <a:pPr>
              <a:defRPr/>
            </a:pPr>
            <a:endParaRPr lang="en-US" sz="1400" dirty="0"/>
          </a:p>
        </p:txBody>
      </p:sp>
    </p:spTree>
    <p:extLst>
      <p:ext uri="{BB962C8B-B14F-4D97-AF65-F5344CB8AC3E}">
        <p14:creationId xmlns:p14="http://schemas.microsoft.com/office/powerpoint/2010/main" val="49826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5</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a:spLocks noGrp="1"/>
          </p:cNvSpPr>
          <p:nvPr>
            <p:ph type="body" sz="quarter" idx="12"/>
          </p:nvPr>
        </p:nvSpPr>
        <p:spPr/>
        <p:txBody>
          <a:bodyPr/>
          <a:lstStyle/>
          <a:p>
            <a:r>
              <a:rPr lang="en-US" sz="1200" b="1" dirty="0">
                <a:latin typeface="Arial"/>
                <a:cs typeface="Arial"/>
              </a:rPr>
              <a:t>These notes are a repeat</a:t>
            </a:r>
            <a:r>
              <a:rPr lang="en-US" sz="1200" b="1" baseline="0" dirty="0">
                <a:latin typeface="Arial"/>
                <a:cs typeface="Arial"/>
              </a:rPr>
              <a:t> of Slide 4 notes:</a:t>
            </a:r>
          </a:p>
          <a:p>
            <a:endParaRPr lang="en-US" sz="1200" baseline="0" dirty="0">
              <a:latin typeface="Arial"/>
              <a:cs typeface="Arial"/>
            </a:endParaRPr>
          </a:p>
          <a:p>
            <a:r>
              <a:rPr lang="en-US" sz="1200" dirty="0">
                <a:latin typeface="Arial"/>
                <a:cs typeface="Arial"/>
              </a:rPr>
              <a:t>Why transform?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r>
              <a:rPr lang="en-US" sz="1200" dirty="0">
                <a:latin typeface="Arial"/>
                <a:cs typeface="Arial"/>
              </a:rPr>
              <a:t>This</a:t>
            </a:r>
            <a:r>
              <a:rPr lang="en-US" sz="1200" baseline="0" dirty="0">
                <a:latin typeface="Arial"/>
                <a:cs typeface="Arial"/>
              </a:rPr>
              <a:t> video reflection task is designed to provide the context for educational transformation. The session facilitator may choose to show one or both videos, depending upon time constraints and the context/needs of the district.  It is important that the facilitator preview both videos to determine their appropriateness for the district. </a:t>
            </a:r>
          </a:p>
          <a:p>
            <a:endParaRPr lang="en-US" sz="1200" baseline="0" dirty="0">
              <a:latin typeface="Arial"/>
              <a:cs typeface="Arial"/>
            </a:endParaRPr>
          </a:p>
          <a:p>
            <a:r>
              <a:rPr lang="en-US" sz="1200" dirty="0">
                <a:latin typeface="Arial"/>
                <a:cs typeface="Arial"/>
              </a:rPr>
              <a:t>Show videos and allow time for discussion.</a:t>
            </a:r>
            <a:r>
              <a:rPr lang="en-US" sz="1200" baseline="0" dirty="0">
                <a:latin typeface="Arial"/>
                <a:cs typeface="Arial"/>
              </a:rPr>
              <a:t> Using the reflection questions, </a:t>
            </a:r>
            <a:r>
              <a:rPr lang="en-US" sz="1200" dirty="0">
                <a:latin typeface="Arial"/>
                <a:cs typeface="Arial"/>
              </a:rPr>
              <a:t>debrief</a:t>
            </a:r>
            <a:r>
              <a:rPr lang="en-US" sz="1200" baseline="0" dirty="0">
                <a:latin typeface="Arial"/>
                <a:cs typeface="Arial"/>
              </a:rPr>
              <a:t> participants reflections and thoughts. This conversation should serve to set the context for the transformation discussion to follow.</a:t>
            </a:r>
            <a:endParaRPr lang="en-US" sz="1200" dirty="0">
              <a:latin typeface="Arial"/>
              <a:cs typeface="Arial"/>
            </a:endParaRPr>
          </a:p>
          <a:p>
            <a:endParaRPr lang="en-US" sz="1200" dirty="0">
              <a:latin typeface="Arial"/>
              <a:cs typeface="Arial"/>
            </a:endParaRPr>
          </a:p>
          <a:p>
            <a:r>
              <a:rPr lang="en-US" sz="1200" dirty="0">
                <a:latin typeface="Arial"/>
                <a:cs typeface="Arial"/>
              </a:rPr>
              <a:t>(30 minutes—11-minute Sir Ken Robinson video, 3-minute Active Learner video, 16-minute discussion)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p>
        </p:txBody>
      </p:sp>
    </p:spTree>
    <p:extLst>
      <p:ext uri="{BB962C8B-B14F-4D97-AF65-F5344CB8AC3E}">
        <p14:creationId xmlns:p14="http://schemas.microsoft.com/office/powerpoint/2010/main" val="49826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dirty="0">
                <a:latin typeface="Arial"/>
                <a:cs typeface="Arial"/>
              </a:rPr>
              <a:t>To set the context for change, the next three slides provide a brief historical perspective of public education. (10 minutes)</a:t>
            </a:r>
          </a:p>
          <a:p>
            <a:endParaRPr lang="en-US" dirty="0"/>
          </a:p>
        </p:txBody>
      </p:sp>
      <p:sp>
        <p:nvSpPr>
          <p:cNvPr id="4" name="Slide Number Placeholder 3"/>
          <p:cNvSpPr>
            <a:spLocks noGrp="1"/>
          </p:cNvSpPr>
          <p:nvPr>
            <p:ph type="sldNum" sz="quarter" idx="10"/>
          </p:nvPr>
        </p:nvSpPr>
        <p:spPr/>
        <p:txBody>
          <a:bodyPr/>
          <a:lstStyle/>
          <a:p>
            <a:fld id="{DFC2BAAC-B9FB-4FAA-A6F3-1661F293EFE2}" type="slidenum">
              <a:rPr lang="en-US" smtClean="0"/>
              <a:pPr/>
              <a:t>6</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7</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txBox="1">
            <a:spLocks/>
          </p:cNvSpPr>
          <p:nvPr/>
        </p:nvSpPr>
        <p:spPr>
          <a:xfrm>
            <a:off x="381000" y="4343400"/>
            <a:ext cx="6096000" cy="4114800"/>
          </a:xfrm>
          <a:prstGeom prst="rect">
            <a:avLst/>
          </a:prstGeom>
        </p:spPr>
        <p:txBody>
          <a:bodyPr vert="horz" lIns="91440" tIns="45720" rIns="91440" bIns="45720" rtlCol="0">
            <a:normAutofit/>
          </a:bodyPr>
          <a:lst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dirty="0">
                <a:latin typeface="Arial"/>
                <a:cs typeface="Arial"/>
              </a:rPr>
              <a:t>Industry in the 1800s was based on agriculture, cooperative small-group work, apprenticeship model in industry, hands-on piecemeal work, and apprenticeship trades.</a:t>
            </a:r>
          </a:p>
          <a:p>
            <a:endParaRPr lang="en-US" dirty="0">
              <a:latin typeface="Arial"/>
              <a:cs typeface="Arial"/>
            </a:endParaRPr>
          </a:p>
          <a:p>
            <a:r>
              <a:rPr lang="en-US" dirty="0">
                <a:latin typeface="Arial"/>
                <a:cs typeface="Arial"/>
              </a:rPr>
              <a:t>Education in the 1800s was based on the Agrarian calendar, cooperative small-group work, and apprentice model one-room schools.</a:t>
            </a:r>
          </a:p>
          <a:p>
            <a:endParaRPr lang="en-US" dirty="0">
              <a:latin typeface="Arial"/>
              <a:cs typeface="Arial"/>
            </a:endParaRPr>
          </a:p>
          <a:p>
            <a:r>
              <a:rPr lang="en-US" dirty="0">
                <a:latin typeface="Arial"/>
                <a:cs typeface="Arial"/>
              </a:rPr>
              <a:t>Industry and education were aligned.</a:t>
            </a:r>
          </a:p>
        </p:txBody>
      </p:sp>
    </p:spTree>
    <p:extLst>
      <p:ext uri="{BB962C8B-B14F-4D97-AF65-F5344CB8AC3E}">
        <p14:creationId xmlns:p14="http://schemas.microsoft.com/office/powerpoint/2010/main" val="272603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08000" y="4343400"/>
            <a:ext cx="5829300" cy="4114800"/>
          </a:xfrm>
        </p:spPr>
        <p:txBody>
          <a:bodyPr/>
          <a:lstStyle/>
          <a:p>
            <a:r>
              <a:rPr lang="en-US" sz="1200" dirty="0">
                <a:latin typeface="Arial"/>
                <a:cs typeface="Arial"/>
              </a:rPr>
              <a:t>Early in the 20</a:t>
            </a:r>
            <a:r>
              <a:rPr lang="en-US" sz="1200" baseline="30000" dirty="0">
                <a:latin typeface="Arial"/>
                <a:cs typeface="Arial"/>
              </a:rPr>
              <a:t>th</a:t>
            </a:r>
            <a:r>
              <a:rPr lang="en-US" sz="1200" dirty="0">
                <a:latin typeface="Arial"/>
                <a:cs typeface="Arial"/>
              </a:rPr>
              <a:t> century, industry became increasingly based on the “factory model” of  manufacturing, solitary work, manager model, repetitive tasks.</a:t>
            </a:r>
          </a:p>
          <a:p>
            <a:endParaRPr lang="en-US" sz="1200" dirty="0">
              <a:latin typeface="Arial"/>
              <a:cs typeface="Arial"/>
            </a:endParaRPr>
          </a:p>
          <a:p>
            <a:r>
              <a:rPr lang="en-US" sz="1200" dirty="0">
                <a:latin typeface="Arial"/>
                <a:cs typeface="Arial"/>
              </a:rPr>
              <a:t>Education in the 20</a:t>
            </a:r>
            <a:r>
              <a:rPr lang="en-US" sz="1200" baseline="30000" dirty="0">
                <a:latin typeface="Arial"/>
                <a:cs typeface="Arial"/>
              </a:rPr>
              <a:t>th</a:t>
            </a:r>
            <a:r>
              <a:rPr lang="en-US" sz="1200" dirty="0">
                <a:latin typeface="Arial"/>
                <a:cs typeface="Arial"/>
              </a:rPr>
              <a:t> century was designed as a “factory school”—one size fits all, solitary work, manager model, rote memorization.</a:t>
            </a:r>
          </a:p>
          <a:p>
            <a:endParaRPr lang="en-US" sz="1200" dirty="0">
              <a:latin typeface="Arial"/>
              <a:cs typeface="Arial"/>
            </a:endParaRPr>
          </a:p>
          <a:p>
            <a:r>
              <a:rPr lang="en-US" sz="1200" dirty="0">
                <a:latin typeface="Arial"/>
                <a:cs typeface="Arial"/>
              </a:rPr>
              <a:t>Industry and education were aligned.</a:t>
            </a:r>
          </a:p>
        </p:txBody>
      </p:sp>
      <p:sp>
        <p:nvSpPr>
          <p:cNvPr id="4" name="Slide Number Placeholder 3"/>
          <p:cNvSpPr>
            <a:spLocks noGrp="1"/>
          </p:cNvSpPr>
          <p:nvPr>
            <p:ph type="sldNum" sz="quarter" idx="10"/>
          </p:nvPr>
        </p:nvSpPr>
        <p:spPr/>
        <p:txBody>
          <a:bodyPr/>
          <a:lstStyle/>
          <a:p>
            <a:fld id="{07340F3C-4163-FC47-9559-9447085ED819}" type="slidenum">
              <a:rPr lang="en-US" smtClean="0"/>
              <a:pPr/>
              <a:t>8</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Tree>
    <p:extLst>
      <p:ext uri="{BB962C8B-B14F-4D97-AF65-F5344CB8AC3E}">
        <p14:creationId xmlns:p14="http://schemas.microsoft.com/office/powerpoint/2010/main" val="3796003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07340F3C-4163-FC47-9559-9447085ED819}" type="slidenum">
              <a:rPr lang="en-US" smtClean="0"/>
              <a:pPr/>
              <a:t>9</a:t>
            </a:fld>
            <a:endParaRPr lang="en-US"/>
          </a:p>
        </p:txBody>
      </p:sp>
      <p:sp>
        <p:nvSpPr>
          <p:cNvPr id="5" name="Header Placeholder 4"/>
          <p:cNvSpPr>
            <a:spLocks noGrp="1"/>
          </p:cNvSpPr>
          <p:nvPr>
            <p:ph type="hdr" sz="quarter" idx="11"/>
          </p:nvPr>
        </p:nvSpPr>
        <p:spPr/>
        <p:txBody>
          <a:bodyPr/>
          <a:lstStyle/>
          <a:p>
            <a:r>
              <a:rPr lang="en-US" dirty="0"/>
              <a:t>School Transformation Module 1</a:t>
            </a:r>
          </a:p>
        </p:txBody>
      </p:sp>
      <p:sp>
        <p:nvSpPr>
          <p:cNvPr id="7" name="Notes Placeholder 2"/>
          <p:cNvSpPr>
            <a:spLocks noGrp="1"/>
          </p:cNvSpPr>
          <p:nvPr>
            <p:ph type="body" idx="3"/>
          </p:nvPr>
        </p:nvSpPr>
        <p:spPr>
          <a:xfrm>
            <a:off x="381000" y="4343400"/>
            <a:ext cx="6096000" cy="4114800"/>
          </a:xfrm>
        </p:spPr>
        <p:txBody>
          <a:bodyPr/>
          <a:lstStyle/>
          <a:p>
            <a:r>
              <a:rPr lang="en-US" sz="1200" dirty="0">
                <a:latin typeface="Arial"/>
                <a:cs typeface="Arial"/>
              </a:rPr>
              <a:t>In the 21</a:t>
            </a:r>
            <a:r>
              <a:rPr lang="en-US" sz="1200" baseline="30000" dirty="0">
                <a:latin typeface="Arial"/>
                <a:cs typeface="Arial"/>
              </a:rPr>
              <a:t>st</a:t>
            </a:r>
            <a:r>
              <a:rPr lang="en-US" sz="1200" dirty="0">
                <a:latin typeface="Arial"/>
                <a:cs typeface="Arial"/>
              </a:rPr>
              <a:t> century, work and industry needs have changed.  Just a few examples are the impact of the Internet and digital environment creating a global anytime/anywhere workplace, international competitiveness, and the speed of innovation and change. Business and industry have transformed beyond/away from the factory model. The classroom and school model has not.</a:t>
            </a:r>
          </a:p>
          <a:p>
            <a:endParaRPr lang="en-US" sz="1200" dirty="0">
              <a:latin typeface="Arial"/>
              <a:cs typeface="Arial"/>
            </a:endParaRPr>
          </a:p>
          <a:p>
            <a:r>
              <a:rPr lang="en-US" sz="1200" dirty="0">
                <a:latin typeface="Arial"/>
                <a:cs typeface="Arial"/>
              </a:rPr>
              <a:t>What do you think classrooms of the 21</a:t>
            </a:r>
            <a:r>
              <a:rPr lang="en-US" sz="1200" baseline="30000" dirty="0">
                <a:latin typeface="Arial"/>
                <a:cs typeface="Arial"/>
              </a:rPr>
              <a:t>st</a:t>
            </a:r>
            <a:r>
              <a:rPr lang="en-US" sz="1200" dirty="0">
                <a:latin typeface="Arial"/>
                <a:cs typeface="Arial"/>
              </a:rPr>
              <a:t> century should look like to enable student success in this environment?</a:t>
            </a:r>
          </a:p>
        </p:txBody>
      </p:sp>
    </p:spTree>
    <p:extLst>
      <p:ext uri="{BB962C8B-B14F-4D97-AF65-F5344CB8AC3E}">
        <p14:creationId xmlns:p14="http://schemas.microsoft.com/office/powerpoint/2010/main" val="32662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14" name="Rectangle 13"/>
          <p:cNvSpPr/>
          <p:nvPr userDrawn="1"/>
        </p:nvSpPr>
        <p:spPr>
          <a:xfrm>
            <a:off x="0" y="0"/>
            <a:ext cx="9144000" cy="5156200"/>
          </a:xfrm>
          <a:prstGeom prst="rect">
            <a:avLst/>
          </a:prstGeom>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latin typeface="Arial Narrow"/>
            </a:endParaRPr>
          </a:p>
        </p:txBody>
      </p:sp>
      <p:sp>
        <p:nvSpPr>
          <p:cNvPr id="9" name="Subtitle 8"/>
          <p:cNvSpPr>
            <a:spLocks noGrp="1"/>
          </p:cNvSpPr>
          <p:nvPr>
            <p:ph type="subTitle" idx="1"/>
          </p:nvPr>
        </p:nvSpPr>
        <p:spPr>
          <a:xfrm>
            <a:off x="355600" y="1044575"/>
            <a:ext cx="8458200" cy="1495425"/>
          </a:xfrm>
        </p:spPr>
        <p:txBody>
          <a:bodyPr>
            <a:normAutofit/>
          </a:bodyPr>
          <a:lstStyle>
            <a:lvl1pPr marL="0" marR="0" indent="0" algn="ctr" defTabSz="914400" rtl="0" eaLnBrk="1" fontAlgn="auto" latinLnBrk="0" hangingPunct="1">
              <a:lnSpc>
                <a:spcPct val="100000"/>
              </a:lnSpc>
              <a:spcBef>
                <a:spcPts val="0"/>
              </a:spcBef>
              <a:spcAft>
                <a:spcPts val="0"/>
              </a:spcAft>
              <a:buClr>
                <a:schemeClr val="accent1"/>
              </a:buClr>
              <a:buSzPct val="85000"/>
              <a:buFont typeface="Wingdings 2"/>
              <a:buNone/>
              <a:tabLst/>
              <a:defRPr sz="4000">
                <a:solidFill>
                  <a:schemeClr val="bg1">
                    <a:lumMod val="95000"/>
                  </a:schemeClr>
                </a:solidFill>
                <a:latin typeface="Arial Black"/>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6" name="Text Placeholder 5"/>
          <p:cNvSpPr>
            <a:spLocks noGrp="1"/>
          </p:cNvSpPr>
          <p:nvPr>
            <p:ph type="body" sz="quarter" idx="10"/>
          </p:nvPr>
        </p:nvSpPr>
        <p:spPr>
          <a:xfrm>
            <a:off x="355600" y="2540000"/>
            <a:ext cx="8458200" cy="469900"/>
          </a:xfrm>
        </p:spPr>
        <p:txBody>
          <a:bodyPr vert="horz"/>
          <a:lstStyle>
            <a:lvl1pPr marL="0" indent="0" algn="ctr">
              <a:spcBef>
                <a:spcPts val="0"/>
              </a:spcBef>
              <a:defRPr b="1" i="0">
                <a:solidFill>
                  <a:srgbClr val="75E4E4"/>
                </a:solidFill>
              </a:defRPr>
            </a:lvl1pPr>
          </a:lstStyle>
          <a:p>
            <a:pPr lvl="0"/>
            <a:r>
              <a:rPr lang="en-US" dirty="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16744"/>
            <a:ext cx="7315200" cy="391716"/>
          </a:xfrm>
        </p:spPr>
        <p:txBody>
          <a:bodyPr anchor="ctr">
            <a:noAutofit/>
          </a:bodyPr>
          <a:lstStyle>
            <a:lvl1pPr algn="l">
              <a:buNone/>
              <a:defRPr sz="2800" b="0"/>
            </a:lvl1pPr>
          </a:lstStyle>
          <a:p>
            <a:r>
              <a:rPr kumimoji="0" lang="en-US" dirty="0"/>
              <a:t>Click to edit Master title style</a:t>
            </a:r>
          </a:p>
        </p:txBody>
      </p:sp>
      <p:sp>
        <p:nvSpPr>
          <p:cNvPr id="4" name="Text Placeholder 3"/>
          <p:cNvSpPr>
            <a:spLocks noGrp="1"/>
          </p:cNvSpPr>
          <p:nvPr>
            <p:ph type="body" sz="half" idx="2"/>
          </p:nvPr>
        </p:nvSpPr>
        <p:spPr>
          <a:xfrm>
            <a:off x="914400" y="2425700"/>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1" name="Rectangle 10"/>
          <p:cNvSpPr/>
          <p:nvPr/>
        </p:nvSpPr>
        <p:spPr>
          <a:xfrm flipV="1">
            <a:off x="68307" y="283321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9" y="29036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1" y="2944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Footer Placeholder 5"/>
          <p:cNvSpPr>
            <a:spLocks noGrp="1"/>
          </p:cNvSpPr>
          <p:nvPr>
            <p:ph type="ftr" sz="quarter" idx="11"/>
          </p:nvPr>
        </p:nvSpPr>
        <p:spPr>
          <a:xfrm>
            <a:off x="431800" y="4854575"/>
            <a:ext cx="8293100" cy="288925"/>
          </a:xfrm>
        </p:spPr>
        <p:txBody>
          <a:bodyPr/>
          <a:lstStyle/>
          <a:p>
            <a:r>
              <a:rPr lang="en-US" dirty="0">
                <a:latin typeface="Arial"/>
                <a:cs typeface="Arial"/>
              </a:rPr>
              <a:t>Administrators    Module 1.A.2</a:t>
            </a:r>
          </a:p>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36600" y="358376"/>
            <a:ext cx="7721600" cy="606821"/>
          </a:xfrm>
        </p:spPr>
        <p:txBody>
          <a:bodyPr/>
          <a:lstStyle/>
          <a:p>
            <a:r>
              <a:rPr kumimoji="0" lang="en-US" dirty="0"/>
              <a:t>Click to edit Master title style</a:t>
            </a:r>
          </a:p>
        </p:txBody>
      </p:sp>
      <p:sp>
        <p:nvSpPr>
          <p:cNvPr id="3" name="Vertical Text Placeholder 2"/>
          <p:cNvSpPr>
            <a:spLocks noGrp="1"/>
          </p:cNvSpPr>
          <p:nvPr>
            <p:ph type="body" orient="vert" idx="1"/>
          </p:nvPr>
        </p:nvSpPr>
        <p:spPr>
          <a:xfrm>
            <a:off x="762000" y="1298570"/>
            <a:ext cx="7696200" cy="340678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1"/>
          </p:nvPr>
        </p:nvSpPr>
        <p:spPr/>
        <p:txBody>
          <a:bodyPr/>
          <a:lstStyle/>
          <a:p>
            <a:r>
              <a:rPr lang="en-US" dirty="0">
                <a:latin typeface="Arial"/>
                <a:cs typeface="Arial"/>
              </a:rPr>
              <a:t>Administrators    Module 1.A.2</a:t>
            </a:r>
          </a:p>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25056"/>
            <a:ext cx="2011680" cy="4388644"/>
          </a:xfrm>
        </p:spPr>
        <p:txBody>
          <a:bodyPr vert="eaVert"/>
          <a:lstStyle/>
          <a:p>
            <a:r>
              <a:rPr kumimoji="0" lang="en-US" dirty="0"/>
              <a:t>Click to edit Master title style</a:t>
            </a:r>
          </a:p>
        </p:txBody>
      </p:sp>
      <p:sp>
        <p:nvSpPr>
          <p:cNvPr id="3" name="Vertical Text Placeholder 2"/>
          <p:cNvSpPr>
            <a:spLocks noGrp="1"/>
          </p:cNvSpPr>
          <p:nvPr>
            <p:ph type="body" orient="vert" idx="1"/>
          </p:nvPr>
        </p:nvSpPr>
        <p:spPr>
          <a:xfrm>
            <a:off x="914400" y="4345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Footer Placeholder 2"/>
          <p:cNvSpPr>
            <a:spLocks noGrp="1"/>
          </p:cNvSpPr>
          <p:nvPr>
            <p:ph type="ftr" sz="quarter" idx="3"/>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84173"/>
            <a:ext cx="7848600" cy="476250"/>
          </a:xfrm>
        </p:spPr>
        <p:txBody>
          <a:bodyPr/>
          <a:lstStyle/>
          <a:p>
            <a:r>
              <a:rPr lang="en-US" dirty="0"/>
              <a:t>Click to edit Master title style</a:t>
            </a:r>
          </a:p>
        </p:txBody>
      </p:sp>
      <p:sp>
        <p:nvSpPr>
          <p:cNvPr id="3" name="Text Placeholder 2"/>
          <p:cNvSpPr>
            <a:spLocks noGrp="1"/>
          </p:cNvSpPr>
          <p:nvPr>
            <p:ph type="body" sz="half" idx="1"/>
          </p:nvPr>
        </p:nvSpPr>
        <p:spPr>
          <a:xfrm>
            <a:off x="762000" y="882636"/>
            <a:ext cx="3733800" cy="3765564"/>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895337"/>
            <a:ext cx="4038600" cy="194556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2724540"/>
            <a:ext cx="4038600" cy="1923660"/>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p:cNvSpPr>
            <a:spLocks noGrp="1"/>
          </p:cNvSpPr>
          <p:nvPr>
            <p:ph type="ftr" sz="quarter" idx="10"/>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extLst>
      <p:ext uri="{BB962C8B-B14F-4D97-AF65-F5344CB8AC3E}">
        <p14:creationId xmlns:p14="http://schemas.microsoft.com/office/powerpoint/2010/main" val="129850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0" name="Rectangle 9"/>
          <p:cNvSpPr/>
          <p:nvPr/>
        </p:nvSpPr>
        <p:spPr>
          <a:xfrm>
            <a:off x="139700" y="3636017"/>
            <a:ext cx="8877301" cy="81908"/>
          </a:xfrm>
          <a:prstGeom prst="rect">
            <a:avLst/>
          </a:prstGeom>
          <a:solidFill>
            <a:schemeClr val="bg1">
              <a:lumMod val="5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userDrawn="1"/>
        </p:nvSpPr>
        <p:spPr>
          <a:xfrm>
            <a:off x="139700" y="781050"/>
            <a:ext cx="8877300" cy="2343150"/>
          </a:xfrm>
          <a:prstGeom prst="rect">
            <a:avLst/>
          </a:prstGeom>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latin typeface="Arial Narrow"/>
            </a:endParaRPr>
          </a:p>
        </p:txBody>
      </p:sp>
      <p:sp>
        <p:nvSpPr>
          <p:cNvPr id="9" name="Subtitle 8"/>
          <p:cNvSpPr>
            <a:spLocks noGrp="1"/>
          </p:cNvSpPr>
          <p:nvPr>
            <p:ph type="subTitle" idx="1"/>
          </p:nvPr>
        </p:nvSpPr>
        <p:spPr>
          <a:xfrm>
            <a:off x="355600" y="866775"/>
            <a:ext cx="8458200" cy="2257425"/>
          </a:xfrm>
        </p:spPr>
        <p:txBody>
          <a:bodyPr>
            <a:normAutofit/>
          </a:bodyPr>
          <a:lstStyle>
            <a:lvl1pPr marL="0" marR="0" indent="0" algn="ctr" defTabSz="914400" rtl="0" eaLnBrk="1" fontAlgn="auto" latinLnBrk="0" hangingPunct="1">
              <a:lnSpc>
                <a:spcPct val="100000"/>
              </a:lnSpc>
              <a:spcBef>
                <a:spcPts val="580"/>
              </a:spcBef>
              <a:spcAft>
                <a:spcPts val="0"/>
              </a:spcAft>
              <a:buClr>
                <a:schemeClr val="accent1"/>
              </a:buClr>
              <a:buSzPct val="85000"/>
              <a:buFont typeface="Wingdings 2"/>
              <a:buNone/>
              <a:tabLst/>
              <a:defRPr sz="4000">
                <a:solidFill>
                  <a:schemeClr val="bg2">
                    <a:lumMod val="9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a:p>
            <a:r>
              <a:rPr kumimoji="0" lang="en-US" dirty="0"/>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345672"/>
            <a:ext cx="7975600" cy="606821"/>
          </a:xfrm>
        </p:spPr>
        <p:txBody>
          <a:bodyPr/>
          <a:lstStyle/>
          <a:p>
            <a:r>
              <a:rPr kumimoji="0" lang="en-US" dirty="0"/>
              <a:t>Click to edit Master title style</a:t>
            </a:r>
          </a:p>
        </p:txBody>
      </p:sp>
      <p:sp>
        <p:nvSpPr>
          <p:cNvPr id="8" name="Content Placeholder 7"/>
          <p:cNvSpPr>
            <a:spLocks noGrp="1"/>
          </p:cNvSpPr>
          <p:nvPr>
            <p:ph sz="quarter" idx="1"/>
          </p:nvPr>
        </p:nvSpPr>
        <p:spPr>
          <a:xfrm>
            <a:off x="711200" y="1155701"/>
            <a:ext cx="7950200" cy="3495674"/>
          </a:xfrm>
        </p:spPr>
        <p:txBody>
          <a:bodyPr vert="horz"/>
          <a:lstStyle>
            <a:lvl2pPr>
              <a:buClr>
                <a:schemeClr val="accent1"/>
              </a:buClr>
              <a:defRPr/>
            </a:lvl2pPr>
            <a:lvl3pPr>
              <a:buClr>
                <a:schemeClr val="accent3"/>
              </a:buClr>
              <a:defRPr/>
            </a:lvl3pPr>
            <a:lvl4pPr>
              <a:buClr>
                <a:schemeClr val="accent2"/>
              </a:buClr>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a:xfrm>
            <a:off x="419100" y="4841876"/>
            <a:ext cx="8242300" cy="233363"/>
          </a:xfrm>
        </p:spPr>
        <p:txBody>
          <a:bodyPr/>
          <a:lstStyle>
            <a:lvl1pPr>
              <a:defRPr>
                <a:latin typeface="Arial"/>
              </a:defRPr>
            </a:lvl1pPr>
          </a:lstStyle>
          <a:p>
            <a:r>
              <a:rPr lang="en-US" dirty="0"/>
              <a:t>All Staff </a:t>
            </a:r>
            <a:r>
              <a:rPr lang="en-US" dirty="0">
                <a:cs typeface="Arial"/>
              </a:rPr>
              <a:t>Module 1.A.2</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657226"/>
            <a:ext cx="7772400" cy="1021556"/>
          </a:xfrm>
        </p:spPr>
        <p:txBody>
          <a:bodyPr anchor="b" anchorCtr="0">
            <a:normAutofit/>
          </a:bodyPr>
          <a:lstStyle>
            <a:lvl1pPr algn="l">
              <a:buNone/>
              <a:defRPr sz="3600" b="0" cap="none">
                <a:solidFill>
                  <a:schemeClr val="bg2"/>
                </a:solidFill>
              </a:defRPr>
            </a:lvl1pPr>
          </a:lstStyle>
          <a:p>
            <a:r>
              <a:rPr kumimoji="0" lang="en-US" dirty="0"/>
              <a:t>Click to edit Master title style</a:t>
            </a:r>
          </a:p>
        </p:txBody>
      </p:sp>
      <p:sp>
        <p:nvSpPr>
          <p:cNvPr id="3" name="Text Placeholder 2"/>
          <p:cNvSpPr>
            <a:spLocks noGrp="1"/>
          </p:cNvSpPr>
          <p:nvPr>
            <p:ph type="body" idx="1"/>
          </p:nvPr>
        </p:nvSpPr>
        <p:spPr>
          <a:xfrm>
            <a:off x="722313" y="1977628"/>
            <a:ext cx="7772400" cy="1003697"/>
          </a:xfrm>
        </p:spPr>
        <p:txBody>
          <a:bodyPr anchor="t" anchorCtr="0"/>
          <a:lstStyle>
            <a:lvl1pPr marL="0" indent="0">
              <a:buNone/>
              <a:defRPr sz="2400">
                <a:solidFill>
                  <a:schemeClr val="bg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5" name="Footer Placeholder 4"/>
          <p:cNvSpPr>
            <a:spLocks noGrp="1"/>
          </p:cNvSpPr>
          <p:nvPr>
            <p:ph type="ftr" sz="quarter" idx="11"/>
          </p:nvPr>
        </p:nvSpPr>
        <p:spPr>
          <a:xfrm>
            <a:off x="800100" y="4629150"/>
            <a:ext cx="4000500" cy="342900"/>
          </a:xfrm>
        </p:spPr>
        <p:txBody>
          <a:bodyPr/>
          <a:lstStyle>
            <a:lvl1pPr>
              <a:defRPr>
                <a:solidFill>
                  <a:schemeClr val="bg2">
                    <a:lumMod val="90000"/>
                  </a:schemeClr>
                </a:solidFill>
              </a:defRPr>
            </a:lvl1pPr>
          </a:lstStyle>
          <a:p>
            <a:r>
              <a:rPr lang="en-US" dirty="0">
                <a:latin typeface="Arial"/>
                <a:cs typeface="Arial"/>
              </a:rPr>
              <a:t>All Staff  Module 1.A.2</a:t>
            </a:r>
            <a:endParaRPr lang="en-US" dirty="0"/>
          </a:p>
        </p:txBody>
      </p:sp>
      <p:sp>
        <p:nvSpPr>
          <p:cNvPr id="7" name="Rectangle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7" y="1756107"/>
            <a:ext cx="9013781" cy="34289"/>
          </a:xfrm>
          <a:prstGeom prst="rect">
            <a:avLst/>
          </a:prstGeom>
          <a:solidFill>
            <a:schemeClr val="accent2">
              <a:lumMod val="20000"/>
              <a:lumOff val="8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7" y="1851661"/>
            <a:ext cx="9014621" cy="34289"/>
          </a:xfrm>
          <a:prstGeom prst="rect">
            <a:avLst/>
          </a:prstGeom>
          <a:solidFill>
            <a:schemeClr val="accent3"/>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49300" y="348851"/>
            <a:ext cx="7937500" cy="606821"/>
          </a:xfrm>
        </p:spPr>
        <p:txBody>
          <a:bodyPr/>
          <a:lstStyle/>
          <a:p>
            <a:r>
              <a:rPr kumimoji="0" lang="en-US" dirty="0"/>
              <a:t>Click to edit Master title style</a:t>
            </a:r>
          </a:p>
        </p:txBody>
      </p:sp>
      <p:sp>
        <p:nvSpPr>
          <p:cNvPr id="9" name="Content Placeholder 8"/>
          <p:cNvSpPr>
            <a:spLocks noGrp="1"/>
          </p:cNvSpPr>
          <p:nvPr>
            <p:ph sz="quarter" idx="1"/>
          </p:nvPr>
        </p:nvSpPr>
        <p:spPr>
          <a:xfrm>
            <a:off x="762000" y="1022348"/>
            <a:ext cx="3749040" cy="3641727"/>
          </a:xfrm>
        </p:spPr>
        <p:txBody>
          <a:bodyPr vert="horz"/>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718050" y="1022348"/>
            <a:ext cx="3749040" cy="3641727"/>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Footer Placeholder 5"/>
          <p:cNvSpPr>
            <a:spLocks noGrp="1"/>
          </p:cNvSpPr>
          <p:nvPr>
            <p:ph type="ftr" sz="quarter" idx="11"/>
          </p:nvPr>
        </p:nvSpPr>
        <p:spPr>
          <a:xfrm>
            <a:off x="393700" y="4829175"/>
            <a:ext cx="8242300" cy="327025"/>
          </a:xfrm>
        </p:spPr>
        <p:txBody>
          <a:bodyPr/>
          <a:lstStyle/>
          <a:p>
            <a:r>
              <a:rPr lang="en-US" dirty="0">
                <a:latin typeface="Arial"/>
                <a:cs typeface="Arial"/>
              </a:rPr>
              <a:t>All Staff Module 1.A.2</a:t>
            </a:r>
          </a:p>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0" y="341309"/>
            <a:ext cx="7950200" cy="627067"/>
          </a:xfrm>
        </p:spPr>
        <p:txBody>
          <a:bodyPr anchor="b" anchorCtr="0"/>
          <a:lstStyle>
            <a:lvl1pPr>
              <a:defRPr/>
            </a:lvl1pPr>
          </a:lstStyle>
          <a:p>
            <a:r>
              <a:rPr kumimoji="0" lang="en-US" dirty="0"/>
              <a:t>Click to edit Master title style</a:t>
            </a:r>
          </a:p>
        </p:txBody>
      </p:sp>
      <p:sp>
        <p:nvSpPr>
          <p:cNvPr id="3" name="Text Placeholder 2"/>
          <p:cNvSpPr>
            <a:spLocks noGrp="1"/>
          </p:cNvSpPr>
          <p:nvPr>
            <p:ph type="body" idx="1"/>
          </p:nvPr>
        </p:nvSpPr>
        <p:spPr>
          <a:xfrm>
            <a:off x="736600" y="1073147"/>
            <a:ext cx="3911600" cy="676275"/>
          </a:xfrm>
          <a:noFill/>
          <a:ln w="12700" cap="sq" cmpd="sng" algn="ctr">
            <a:noFill/>
            <a:prstDash val="solid"/>
          </a:ln>
        </p:spPr>
        <p:txBody>
          <a:bodyPr lIns="91440" anchor="b" anchorCtr="0">
            <a:noAutofit/>
          </a:bodyPr>
          <a:lstStyle>
            <a:lvl1pPr marL="0" indent="0">
              <a:spcBef>
                <a:spcPts val="0"/>
              </a:spcBef>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851400" y="1073147"/>
            <a:ext cx="3835400" cy="684431"/>
          </a:xfrm>
          <a:noFill/>
          <a:ln w="12700" cap="sq" cmpd="sng" algn="ctr">
            <a:noFill/>
            <a:prstDash val="solid"/>
          </a:ln>
        </p:spPr>
        <p:txBody>
          <a:bodyPr lIns="91440" anchor="b" anchorCtr="0">
            <a:noAutofit/>
          </a:bodyPr>
          <a:lstStyle>
            <a:lvl1pPr marL="0" indent="0">
              <a:spcBef>
                <a:spcPts val="0"/>
              </a:spcBef>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1" name="Content Placeholder 10"/>
          <p:cNvSpPr>
            <a:spLocks noGrp="1"/>
          </p:cNvSpPr>
          <p:nvPr>
            <p:ph sz="half" idx="2"/>
          </p:nvPr>
        </p:nvSpPr>
        <p:spPr>
          <a:xfrm>
            <a:off x="736600" y="1749422"/>
            <a:ext cx="3911600" cy="2949578"/>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851400" y="1774822"/>
            <a:ext cx="3835400" cy="2924178"/>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Footer Placeholder 2"/>
          <p:cNvSpPr>
            <a:spLocks noGrp="1"/>
          </p:cNvSpPr>
          <p:nvPr>
            <p:ph type="ftr" sz="quarter" idx="10"/>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300" y="1728589"/>
            <a:ext cx="7937500" cy="606821"/>
          </a:xfrm>
        </p:spPr>
        <p:txBody>
          <a:bodyPr/>
          <a:lstStyle>
            <a:lvl1pPr algn="ctr">
              <a:defRPr/>
            </a:lvl1pPr>
          </a:lstStyle>
          <a:p>
            <a:r>
              <a:rPr kumimoji="0" lang="en-US" dirty="0"/>
              <a:t>Click to edit Master title style</a:t>
            </a:r>
          </a:p>
        </p:txBody>
      </p:sp>
      <p:sp>
        <p:nvSpPr>
          <p:cNvPr id="5" name="Footer Placeholder 2"/>
          <p:cNvSpPr>
            <a:spLocks noGrp="1"/>
          </p:cNvSpPr>
          <p:nvPr>
            <p:ph type="ftr" sz="quarter" idx="3"/>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p:cNvSpPr>
            <a:spLocks noGrp="1"/>
          </p:cNvSpPr>
          <p:nvPr>
            <p:ph type="ftr" sz="quarter" idx="3"/>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25436"/>
            <a:ext cx="7772400" cy="519113"/>
          </a:xfrm>
        </p:spPr>
        <p:txBody>
          <a:bodyPr anchor="b" anchorCtr="0">
            <a:normAutofit/>
          </a:bodyPr>
          <a:lstStyle>
            <a:lvl1pPr algn="l">
              <a:buNone/>
              <a:defRPr sz="3600" b="0"/>
            </a:lvl1pPr>
          </a:lstStyle>
          <a:p>
            <a:r>
              <a:rPr kumimoji="0" lang="en-US" dirty="0"/>
              <a:t>Click to edit Master title style</a:t>
            </a:r>
          </a:p>
        </p:txBody>
      </p:sp>
      <p:sp>
        <p:nvSpPr>
          <p:cNvPr id="3" name="Text Placeholder 2"/>
          <p:cNvSpPr>
            <a:spLocks noGrp="1"/>
          </p:cNvSpPr>
          <p:nvPr>
            <p:ph type="body" idx="2"/>
          </p:nvPr>
        </p:nvSpPr>
        <p:spPr>
          <a:xfrm>
            <a:off x="914400" y="946149"/>
            <a:ext cx="1905000" cy="3549652"/>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1" name="Content Placeholder 10"/>
          <p:cNvSpPr>
            <a:spLocks noGrp="1"/>
          </p:cNvSpPr>
          <p:nvPr>
            <p:ph sz="quarter" idx="1"/>
          </p:nvPr>
        </p:nvSpPr>
        <p:spPr>
          <a:xfrm>
            <a:off x="2971800" y="946149"/>
            <a:ext cx="5715000" cy="3549652"/>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Footer Placeholder 5"/>
          <p:cNvSpPr>
            <a:spLocks noGrp="1"/>
          </p:cNvSpPr>
          <p:nvPr>
            <p:ph type="ftr" sz="quarter" idx="11"/>
          </p:nvPr>
        </p:nvSpPr>
        <p:spPr>
          <a:xfrm>
            <a:off x="406400" y="4802188"/>
            <a:ext cx="8242300" cy="379412"/>
          </a:xfrm>
        </p:spPr>
        <p:txBody>
          <a:bodyPr/>
          <a:lstStyle/>
          <a:p>
            <a:r>
              <a:rPr lang="en-US" dirty="0">
                <a:latin typeface="Arial"/>
                <a:cs typeface="Arial"/>
              </a:rPr>
              <a:t>Administrators    Module 1.A.2</a:t>
            </a:r>
          </a:p>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0"/>
            <a:ext cx="9143998" cy="5219700"/>
          </a:xfrm>
          <a:prstGeom prst="rect">
            <a:avLst/>
          </a:prstGeom>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5300" y="331585"/>
            <a:ext cx="8191500" cy="4373765"/>
          </a:xfrm>
          <a:prstGeom prst="rect">
            <a:avLst/>
          </a:prstGeom>
          <a:solidFill>
            <a:schemeClr val="bg1">
              <a:lumMod val="95000"/>
            </a:schemeClr>
          </a:solidFill>
          <a:ln cap="sq">
            <a:solidFill>
              <a:srgbClr val="12285E"/>
            </a:solidFill>
            <a:beve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Placeholder 21"/>
          <p:cNvSpPr>
            <a:spLocks noGrp="1"/>
          </p:cNvSpPr>
          <p:nvPr>
            <p:ph type="title"/>
          </p:nvPr>
        </p:nvSpPr>
        <p:spPr>
          <a:xfrm>
            <a:off x="863600" y="344285"/>
            <a:ext cx="7696200" cy="606821"/>
          </a:xfrm>
          <a:prstGeom prst="rect">
            <a:avLst/>
          </a:prstGeom>
        </p:spPr>
        <p:txBody>
          <a:bodyPr bIns="91440"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863600" y="1298570"/>
            <a:ext cx="7696200" cy="340678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Slide Number Placeholder 9"/>
          <p:cNvSpPr>
            <a:spLocks noGrp="1"/>
          </p:cNvSpPr>
          <p:nvPr>
            <p:ph type="sldNum" sz="quarter" idx="4"/>
          </p:nvPr>
        </p:nvSpPr>
        <p:spPr>
          <a:xfrm>
            <a:off x="8642351" y="4900613"/>
            <a:ext cx="372533" cy="158750"/>
          </a:xfrm>
          <a:prstGeom prst="rect">
            <a:avLst/>
          </a:prstGeom>
          <a:noFill/>
        </p:spPr>
        <p:txBody>
          <a:bodyPr vert="horz" lIns="91440" tIns="45720" rIns="91440" bIns="45720" rtlCol="0" anchor="ctr"/>
          <a:lstStyle>
            <a:lvl1pPr algn="r">
              <a:defRPr sz="1200">
                <a:solidFill>
                  <a:schemeClr val="bg2"/>
                </a:solidFill>
              </a:defRPr>
            </a:lvl1pPr>
          </a:lstStyle>
          <a:p>
            <a:fld id="{BA4B7A8D-5277-F348-90CF-0A7FFC5FAD60}" type="slidenum">
              <a:rPr lang="en-US" smtClean="0"/>
              <a:pPr/>
              <a:t>‹#›</a:t>
            </a:fld>
            <a:endParaRPr lang="en-US" dirty="0"/>
          </a:p>
        </p:txBody>
      </p:sp>
      <p:sp>
        <p:nvSpPr>
          <p:cNvPr id="3" name="Footer Placeholder 2"/>
          <p:cNvSpPr>
            <a:spLocks noGrp="1"/>
          </p:cNvSpPr>
          <p:nvPr>
            <p:ph type="ftr" sz="quarter" idx="3"/>
          </p:nvPr>
        </p:nvSpPr>
        <p:spPr>
          <a:xfrm>
            <a:off x="3937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All Staff Module 1.A.2</a:t>
            </a:r>
          </a:p>
          <a:p>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rtl="0" eaLnBrk="1" latinLnBrk="0" hangingPunct="1">
        <a:spcBef>
          <a:spcPct val="0"/>
        </a:spcBef>
        <a:buNone/>
        <a:defRPr kumimoji="0" sz="3600" b="1" i="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None/>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3"/>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2"/>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tasanet.org/cms/lib07/TX01923126/Centricity/Domain/111/workinprogress.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tasanet.org/transformation"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www.jamievollmer.com/poster.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tasanet.org/transformation"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zDZFcDGpL4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Z5Vy9BgSe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5600" y="1673225"/>
            <a:ext cx="8458200" cy="828675"/>
          </a:xfrm>
        </p:spPr>
        <p:txBody>
          <a:bodyPr/>
          <a:lstStyle/>
          <a:p>
            <a:r>
              <a:rPr lang="en-US" sz="4400" dirty="0"/>
              <a:t>A Call to Action</a:t>
            </a:r>
          </a:p>
          <a:p>
            <a:endParaRPr lang="en-US" dirty="0"/>
          </a:p>
        </p:txBody>
      </p:sp>
      <p:sp>
        <p:nvSpPr>
          <p:cNvPr id="11" name="Text Placeholder 10"/>
          <p:cNvSpPr>
            <a:spLocks noGrp="1"/>
          </p:cNvSpPr>
          <p:nvPr>
            <p:ph type="body" sz="quarter" idx="10"/>
          </p:nvPr>
        </p:nvSpPr>
        <p:spPr>
          <a:xfrm>
            <a:off x="317500" y="2438400"/>
            <a:ext cx="8458200" cy="1092200"/>
          </a:xfrm>
        </p:spPr>
        <p:txBody>
          <a:bodyPr>
            <a:normAutofit fontScale="92500" lnSpcReduction="10000"/>
          </a:bodyPr>
          <a:lstStyle/>
          <a:p>
            <a:r>
              <a:rPr lang="en-US" dirty="0"/>
              <a:t>Module 1</a:t>
            </a:r>
          </a:p>
          <a:p>
            <a:r>
              <a:rPr lang="en-US" dirty="0"/>
              <a:t>Administrator/Leadership Teams, Boards of Trustees,</a:t>
            </a:r>
          </a:p>
          <a:p>
            <a:r>
              <a:rPr lang="en-US" dirty="0"/>
              <a:t> &amp; Community Members</a:t>
            </a:r>
          </a:p>
          <a:p>
            <a:endParaRPr lang="en-US" dirty="0"/>
          </a:p>
        </p:txBody>
      </p:sp>
      <p:sp>
        <p:nvSpPr>
          <p:cNvPr id="5" name="TextBox 4"/>
          <p:cNvSpPr txBox="1"/>
          <p:nvPr/>
        </p:nvSpPr>
        <p:spPr>
          <a:xfrm>
            <a:off x="1293877" y="5049165"/>
            <a:ext cx="184666" cy="369332"/>
          </a:xfrm>
          <a:prstGeom prst="rect">
            <a:avLst/>
          </a:prstGeom>
          <a:noFill/>
        </p:spPr>
        <p:txBody>
          <a:bodyPr wrap="none" rtlCol="0">
            <a:spAutoFit/>
          </a:bodyPr>
          <a:lstStyle/>
          <a:p>
            <a:endParaRPr lang="en-US" dirty="0"/>
          </a:p>
        </p:txBody>
      </p:sp>
      <p:sp>
        <p:nvSpPr>
          <p:cNvPr id="6" name="TextBox 5"/>
          <p:cNvSpPr txBox="1"/>
          <p:nvPr/>
        </p:nvSpPr>
        <p:spPr>
          <a:xfrm>
            <a:off x="199638" y="4787555"/>
            <a:ext cx="8770123" cy="261610"/>
          </a:xfrm>
          <a:prstGeom prst="rect">
            <a:avLst/>
          </a:prstGeom>
          <a:noFill/>
        </p:spPr>
        <p:txBody>
          <a:bodyPr wrap="square" rtlCol="0">
            <a:spAutoFit/>
          </a:bodyPr>
          <a:lstStyle/>
          <a:p>
            <a:pPr algn="ctr"/>
            <a:r>
              <a:rPr lang="en-US" sz="1100" dirty="0">
                <a:solidFill>
                  <a:schemeClr val="bg1">
                    <a:lumMod val="95000"/>
                  </a:schemeClr>
                </a:solidFill>
                <a:latin typeface="Arial"/>
                <a:cs typeface="Arial"/>
              </a:rPr>
              <a:t>One of a series of professional development modules developed by the Texas Association of School Administrators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23068" y="492125"/>
            <a:ext cx="8001000" cy="466725"/>
          </a:xfrm>
        </p:spPr>
        <p:txBody>
          <a:bodyPr>
            <a:normAutofit fontScale="90000"/>
          </a:bodyPr>
          <a:lstStyle/>
          <a:p>
            <a:pPr eaLnBrk="1" hangingPunct="1"/>
            <a:r>
              <a:rPr lang="en-US" b="1" dirty="0"/>
              <a:t>The Challenge</a:t>
            </a:r>
          </a:p>
        </p:txBody>
      </p:sp>
      <p:sp>
        <p:nvSpPr>
          <p:cNvPr id="9219" name="Rectangle 3"/>
          <p:cNvSpPr>
            <a:spLocks noGrp="1" noChangeArrowheads="1"/>
          </p:cNvSpPr>
          <p:nvPr>
            <p:ph type="body" sz="half" idx="1"/>
          </p:nvPr>
        </p:nvSpPr>
        <p:spPr>
          <a:xfrm>
            <a:off x="597668" y="3644900"/>
            <a:ext cx="8001000" cy="1041400"/>
          </a:xfrm>
        </p:spPr>
        <p:txBody>
          <a:bodyPr anchor="t">
            <a:normAutofit fontScale="92500"/>
          </a:bodyPr>
          <a:lstStyle/>
          <a:p>
            <a:pPr marL="0" indent="0" eaLnBrk="1" fontAlgn="auto" hangingPunct="1">
              <a:lnSpc>
                <a:spcPct val="120000"/>
              </a:lnSpc>
              <a:spcBef>
                <a:spcPts val="0"/>
              </a:spcBef>
              <a:spcAft>
                <a:spcPts val="600"/>
              </a:spcAft>
              <a:buFont typeface="Wingdings" pitchFamily="2" charset="2"/>
              <a:buNone/>
              <a:defRPr/>
            </a:pPr>
            <a:r>
              <a:rPr lang="en-US" sz="1647" dirty="0">
                <a:solidFill>
                  <a:schemeClr val="tx2"/>
                </a:solidFill>
                <a:latin typeface="Arial"/>
              </a:rPr>
              <a:t>“If we give students the same educational opportunity as their parents, they will also be well-prepared for the 20</a:t>
            </a:r>
            <a:r>
              <a:rPr lang="en-US" sz="1647" baseline="30000" dirty="0">
                <a:solidFill>
                  <a:schemeClr val="tx2"/>
                </a:solidFill>
                <a:latin typeface="Arial"/>
              </a:rPr>
              <a:t>th</a:t>
            </a:r>
            <a:r>
              <a:rPr lang="en-US" sz="1647" dirty="0">
                <a:solidFill>
                  <a:schemeClr val="tx2"/>
                </a:solidFill>
                <a:latin typeface="Arial"/>
              </a:rPr>
              <a:t> century. Let’s prepare them for the 21</a:t>
            </a:r>
            <a:r>
              <a:rPr lang="en-US" sz="1647" baseline="30000" dirty="0">
                <a:solidFill>
                  <a:schemeClr val="tx2"/>
                </a:solidFill>
                <a:latin typeface="Arial"/>
              </a:rPr>
              <a:t>st</a:t>
            </a:r>
            <a:r>
              <a:rPr lang="en-US" sz="1647" dirty="0">
                <a:solidFill>
                  <a:schemeClr val="tx2"/>
                </a:solidFill>
                <a:latin typeface="Arial"/>
              </a:rPr>
              <a:t> century before it ends!”</a:t>
            </a:r>
          </a:p>
          <a:p>
            <a:pPr marL="0" indent="0" algn="r">
              <a:lnSpc>
                <a:spcPct val="80000"/>
              </a:lnSpc>
              <a:spcAft>
                <a:spcPts val="600"/>
              </a:spcAft>
              <a:defRPr/>
            </a:pPr>
            <a:r>
              <a:rPr lang="en-US" sz="1600" dirty="0">
                <a:solidFill>
                  <a:schemeClr val="tx2"/>
                </a:solidFill>
              </a:rPr>
              <a:t>                         Bill Daggett, President, </a:t>
            </a:r>
            <a:r>
              <a:rPr lang="en-US" sz="1600" dirty="0">
                <a:solidFill>
                  <a:srgbClr val="595959"/>
                </a:solidFill>
                <a:ea typeface="ヒラギノ角ゴ ProN W3" charset="0"/>
                <a:cs typeface="ヒラギノ角ゴ ProN W3" charset="0"/>
              </a:rPr>
              <a:t>International Center for Leadership in Education</a:t>
            </a:r>
            <a:endParaRPr lang="en-US" sz="1600" dirty="0">
              <a:solidFill>
                <a:schemeClr val="tx2"/>
              </a:solidFill>
            </a:endParaRPr>
          </a:p>
        </p:txBody>
      </p:sp>
      <p:sp>
        <p:nvSpPr>
          <p:cNvPr id="24581" name="Text Box 5"/>
          <p:cNvSpPr txBox="1">
            <a:spLocks noChangeArrowheads="1"/>
          </p:cNvSpPr>
          <p:nvPr/>
        </p:nvSpPr>
        <p:spPr bwMode="auto">
          <a:xfrm>
            <a:off x="648468" y="1009650"/>
            <a:ext cx="4292600" cy="2031325"/>
          </a:xfrm>
          <a:prstGeom prst="rect">
            <a:avLst/>
          </a:prstGeom>
          <a:noFill/>
          <a:ln w="9525">
            <a:noFill/>
            <a:miter lim="800000"/>
            <a:headEnd/>
            <a:tailEnd/>
          </a:ln>
        </p:spPr>
        <p:txBody>
          <a:bodyPr wrap="square">
            <a:spAutoFit/>
          </a:bodyPr>
          <a:lstStyle/>
          <a:p>
            <a:r>
              <a:rPr lang="en-US" sz="2800" i="1" dirty="0">
                <a:solidFill>
                  <a:schemeClr val="accent2"/>
                </a:solidFill>
                <a:latin typeface="Perpetua"/>
              </a:rPr>
              <a:t>“If Rip Van Winkle woke up today, the only place he would recognize is school.”</a:t>
            </a:r>
            <a:endParaRPr lang="en-US" sz="2800" i="1" dirty="0">
              <a:latin typeface="Perpetua"/>
            </a:endParaRPr>
          </a:p>
          <a:p>
            <a:endParaRPr lang="en-US" sz="1200" dirty="0">
              <a:latin typeface="Arial" charset="0"/>
            </a:endParaRPr>
          </a:p>
          <a:p>
            <a:pPr algn="r"/>
            <a:r>
              <a:rPr lang="en-US" sz="1000" dirty="0">
                <a:solidFill>
                  <a:schemeClr val="tx2"/>
                </a:solidFill>
                <a:latin typeface="Arial" charset="0"/>
              </a:rPr>
              <a:t>Claudia Wallis and Sonia Steptoe,   </a:t>
            </a:r>
          </a:p>
          <a:p>
            <a:pPr algn="r"/>
            <a:r>
              <a:rPr lang="en-US" sz="1000" dirty="0">
                <a:solidFill>
                  <a:schemeClr val="tx2"/>
                </a:solidFill>
                <a:latin typeface="Arial" charset="0"/>
              </a:rPr>
              <a:t>“How to Bring Our Schools Out of the Twentieth Century” </a:t>
            </a:r>
          </a:p>
          <a:p>
            <a:pPr algn="r"/>
            <a:r>
              <a:rPr lang="en-US" sz="1000" u="sng" dirty="0">
                <a:solidFill>
                  <a:schemeClr val="tx2"/>
                </a:solidFill>
                <a:latin typeface="Arial" charset="0"/>
              </a:rPr>
              <a:t>Time,</a:t>
            </a:r>
            <a:r>
              <a:rPr lang="en-US" sz="1000" dirty="0">
                <a:solidFill>
                  <a:schemeClr val="tx2"/>
                </a:solidFill>
                <a:latin typeface="Arial" charset="0"/>
              </a:rPr>
              <a:t> Dec. 2006</a:t>
            </a:r>
            <a:endParaRPr lang="en-US" sz="1000" i="1" dirty="0">
              <a:solidFill>
                <a:schemeClr val="tx2"/>
              </a:solidFill>
              <a:latin typeface="Arial" charset="0"/>
            </a:endParaRPr>
          </a:p>
        </p:txBody>
      </p:sp>
      <p:sp>
        <p:nvSpPr>
          <p:cNvPr id="9" name="Slide Number Placeholder 4"/>
          <p:cNvSpPr txBox="1">
            <a:spLocks/>
          </p:cNvSpPr>
          <p:nvPr/>
        </p:nvSpPr>
        <p:spPr>
          <a:xfrm>
            <a:off x="84462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11" name="Picture 10" descr="iStock_000017434344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436" y="935739"/>
            <a:ext cx="3262833" cy="2105236"/>
          </a:xfrm>
          <a:prstGeom prst="rect">
            <a:avLst/>
          </a:prstGeom>
        </p:spPr>
      </p:pic>
      <p:sp>
        <p:nvSpPr>
          <p:cNvPr id="12"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extLst>
      <p:ext uri="{BB962C8B-B14F-4D97-AF65-F5344CB8AC3E}">
        <p14:creationId xmlns:p14="http://schemas.microsoft.com/office/powerpoint/2010/main" val="2687022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463550"/>
            <a:ext cx="8077200" cy="619125"/>
          </a:xfrm>
        </p:spPr>
        <p:txBody>
          <a:bodyPr>
            <a:normAutofit/>
          </a:bodyPr>
          <a:lstStyle/>
          <a:p>
            <a:pPr algn="ctr"/>
            <a:r>
              <a:rPr lang="en-US" sz="2800" dirty="0"/>
              <a:t>So What Do We Mean by Transformation?</a:t>
            </a:r>
          </a:p>
        </p:txBody>
      </p:sp>
      <p:graphicFrame>
        <p:nvGraphicFramePr>
          <p:cNvPr id="6" name="Content Placeholder 5"/>
          <p:cNvGraphicFramePr>
            <a:graphicFrameLocks noGrp="1"/>
          </p:cNvGraphicFramePr>
          <p:nvPr>
            <p:ph sz="quarter" idx="2"/>
            <p:extLst>
              <p:ext uri="{D42A27DB-BD31-4B8C-83A1-F6EECF244321}">
                <p14:modId xmlns:p14="http://schemas.microsoft.com/office/powerpoint/2010/main" val="180389939"/>
              </p:ext>
            </p:extLst>
          </p:nvPr>
        </p:nvGraphicFramePr>
        <p:xfrm>
          <a:off x="609600" y="1314450"/>
          <a:ext cx="7798570" cy="2907030"/>
        </p:xfrm>
        <a:graphic>
          <a:graphicData uri="http://schemas.openxmlformats.org/drawingml/2006/table">
            <a:tbl>
              <a:tblPr firstRow="1" bandRow="1">
                <a:tableStyleId>{5C22544A-7EE6-4342-B048-85BDC9FD1C3A}</a:tableStyleId>
              </a:tblPr>
              <a:tblGrid>
                <a:gridCol w="3899285">
                  <a:extLst>
                    <a:ext uri="{9D8B030D-6E8A-4147-A177-3AD203B41FA5}">
                      <a16:colId xmlns:a16="http://schemas.microsoft.com/office/drawing/2014/main" val="20000"/>
                    </a:ext>
                  </a:extLst>
                </a:gridCol>
                <a:gridCol w="3899285">
                  <a:extLst>
                    <a:ext uri="{9D8B030D-6E8A-4147-A177-3AD203B41FA5}">
                      <a16:colId xmlns:a16="http://schemas.microsoft.com/office/drawing/2014/main" val="20001"/>
                    </a:ext>
                  </a:extLst>
                </a:gridCol>
              </a:tblGrid>
              <a:tr h="405761">
                <a:tc>
                  <a:txBody>
                    <a:bodyPr/>
                    <a:lstStyle/>
                    <a:p>
                      <a:pPr algn="ctr"/>
                      <a:r>
                        <a:rPr lang="en-US" sz="1400" dirty="0">
                          <a:solidFill>
                            <a:schemeClr val="tx1"/>
                          </a:solidFill>
                          <a:latin typeface="Arial"/>
                          <a:cs typeface="Arial"/>
                        </a:rPr>
                        <a:t>CHANGE</a:t>
                      </a:r>
                    </a:p>
                  </a:txBody>
                  <a:tcPr marT="34290" marB="34290"/>
                </a:tc>
                <a:tc>
                  <a:txBody>
                    <a:bodyPr/>
                    <a:lstStyle/>
                    <a:p>
                      <a:pPr algn="ctr"/>
                      <a:r>
                        <a:rPr lang="en-US" sz="1400" b="1" dirty="0">
                          <a:solidFill>
                            <a:schemeClr val="tx1"/>
                          </a:solidFill>
                          <a:latin typeface="Arial"/>
                          <a:cs typeface="Arial"/>
                        </a:rPr>
                        <a:t>TRANSFORMATION</a:t>
                      </a:r>
                    </a:p>
                  </a:txBody>
                  <a:tcPr marT="34290" marB="34290"/>
                </a:tc>
                <a:extLst>
                  <a:ext uri="{0D108BD9-81ED-4DB2-BD59-A6C34878D82A}">
                    <a16:rowId xmlns:a16="http://schemas.microsoft.com/office/drawing/2014/main" val="10000"/>
                  </a:ext>
                </a:extLst>
              </a:tr>
              <a:tr h="2501269">
                <a:tc>
                  <a:txBody>
                    <a:bodyPr/>
                    <a:lstStyle/>
                    <a:p>
                      <a:pPr marL="396875" indent="-333375">
                        <a:buFont typeface="Wingdings" charset="2"/>
                        <a:buNone/>
                      </a:pPr>
                      <a:endParaRPr lang="en-US" sz="1400" baseline="0" dirty="0">
                        <a:solidFill>
                          <a:schemeClr val="tx1"/>
                        </a:solidFill>
                      </a:endParaRPr>
                    </a:p>
                  </a:txBody>
                  <a:tcPr marT="34290" marB="34290">
                    <a:solidFill>
                      <a:schemeClr val="accent3">
                        <a:lumMod val="20000"/>
                        <a:lumOff val="80000"/>
                      </a:schemeClr>
                    </a:solidFill>
                  </a:tcPr>
                </a:tc>
                <a:tc>
                  <a:txBody>
                    <a:bodyPr/>
                    <a:lstStyle/>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None/>
                      </a:pPr>
                      <a:endParaRPr lang="en-US" sz="1400" baseline="0" dirty="0">
                        <a:solidFill>
                          <a:schemeClr val="tx1"/>
                        </a:solidFill>
                      </a:endParaRPr>
                    </a:p>
                    <a:p>
                      <a:pPr>
                        <a:buFont typeface="Wingdings" charset="2"/>
                        <a:buChar char="Ø"/>
                      </a:pPr>
                      <a:endParaRPr lang="en-US" sz="1400" dirty="0">
                        <a:solidFill>
                          <a:schemeClr val="tx1"/>
                        </a:solidFill>
                      </a:endParaRPr>
                    </a:p>
                  </a:txBody>
                  <a:tcPr marT="34290" marB="34290">
                    <a:solidFill>
                      <a:schemeClr val="accent3">
                        <a:lumMod val="20000"/>
                        <a:lumOff val="80000"/>
                      </a:schemeClr>
                    </a:solidFill>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3"/>
          <a:stretch>
            <a:fillRect/>
          </a:stretch>
        </p:blipFill>
        <p:spPr>
          <a:xfrm>
            <a:off x="4800600" y="1828800"/>
            <a:ext cx="2438400" cy="1257300"/>
          </a:xfrm>
          <a:prstGeom prst="rect">
            <a:avLst/>
          </a:prstGeom>
        </p:spPr>
      </p:pic>
      <p:pic>
        <p:nvPicPr>
          <p:cNvPr id="8" name="Picture 7"/>
          <p:cNvPicPr>
            <a:picLocks noChangeAspect="1"/>
          </p:cNvPicPr>
          <p:nvPr/>
        </p:nvPicPr>
        <p:blipFill>
          <a:blip r:embed="rId4"/>
          <a:stretch>
            <a:fillRect/>
          </a:stretch>
        </p:blipFill>
        <p:spPr>
          <a:xfrm>
            <a:off x="6019800" y="2857500"/>
            <a:ext cx="2438400" cy="1143000"/>
          </a:xfrm>
          <a:prstGeom prst="rect">
            <a:avLst/>
          </a:prstGeom>
        </p:spPr>
      </p:pic>
      <p:sp>
        <p:nvSpPr>
          <p:cNvPr id="13" name="Slide Number Placeholder 4"/>
          <p:cNvSpPr txBox="1">
            <a:spLocks/>
          </p:cNvSpPr>
          <p:nvPr/>
        </p:nvSpPr>
        <p:spPr>
          <a:xfrm>
            <a:off x="84462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3" name="Picture 2" descr="iStock_000010469866Medium_edit.jpg"/>
          <p:cNvPicPr>
            <a:picLocks noChangeAspect="1"/>
          </p:cNvPicPr>
          <p:nvPr/>
        </p:nvPicPr>
        <p:blipFill rotWithShape="1">
          <a:blip r:embed="rId5">
            <a:extLst>
              <a:ext uri="{28A0092B-C50C-407E-A947-70E740481C1C}">
                <a14:useLocalDpi xmlns:a14="http://schemas.microsoft.com/office/drawing/2010/main" val="0"/>
              </a:ext>
            </a:extLst>
          </a:blip>
          <a:srcRect t="6607" b="-78"/>
          <a:stretch/>
        </p:blipFill>
        <p:spPr>
          <a:xfrm>
            <a:off x="635000" y="1822196"/>
            <a:ext cx="2159000" cy="1344168"/>
          </a:xfrm>
          <a:prstGeom prst="rect">
            <a:avLst/>
          </a:prstGeom>
        </p:spPr>
      </p:pic>
      <p:pic>
        <p:nvPicPr>
          <p:cNvPr id="4" name="Picture 3" descr="iStock_000031951360Medium_horiz.jpg"/>
          <p:cNvPicPr>
            <a:picLocks noChangeAspect="1"/>
          </p:cNvPicPr>
          <p:nvPr/>
        </p:nvPicPr>
        <p:blipFill rotWithShape="1">
          <a:blip r:embed="rId6">
            <a:extLst>
              <a:ext uri="{28A0092B-C50C-407E-A947-70E740481C1C}">
                <a14:useLocalDpi xmlns:a14="http://schemas.microsoft.com/office/drawing/2010/main" val="0"/>
              </a:ext>
            </a:extLst>
          </a:blip>
          <a:srcRect t="6183" b="-6013"/>
          <a:stretch/>
        </p:blipFill>
        <p:spPr>
          <a:xfrm>
            <a:off x="2286000" y="2926080"/>
            <a:ext cx="2159000" cy="1435608"/>
          </a:xfrm>
          <a:prstGeom prst="rect">
            <a:avLst/>
          </a:prstGeom>
        </p:spPr>
      </p:pic>
      <p:sp>
        <p:nvSpPr>
          <p:cNvPr id="10"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571500"/>
          </a:xfrm>
        </p:spPr>
        <p:txBody>
          <a:bodyPr>
            <a:normAutofit/>
          </a:bodyPr>
          <a:lstStyle/>
          <a:p>
            <a:pPr algn="ctr"/>
            <a:r>
              <a:rPr lang="en-US" sz="2800" dirty="0"/>
              <a:t>What is School Transformation?</a:t>
            </a:r>
          </a:p>
        </p:txBody>
      </p:sp>
      <p:graphicFrame>
        <p:nvGraphicFramePr>
          <p:cNvPr id="6" name="Content Placeholder 5"/>
          <p:cNvGraphicFramePr>
            <a:graphicFrameLocks noGrp="1"/>
          </p:cNvGraphicFramePr>
          <p:nvPr>
            <p:ph sz="quarter" idx="2"/>
          </p:nvPr>
        </p:nvGraphicFramePr>
        <p:xfrm>
          <a:off x="609600" y="1320800"/>
          <a:ext cx="7927848" cy="3230880"/>
        </p:xfrm>
        <a:graphic>
          <a:graphicData uri="http://schemas.openxmlformats.org/drawingml/2006/table">
            <a:tbl>
              <a:tblPr firstRow="1" bandRow="1">
                <a:tableStyleId>{5C22544A-7EE6-4342-B048-85BDC9FD1C3A}</a:tableStyleId>
              </a:tblPr>
              <a:tblGrid>
                <a:gridCol w="3963924">
                  <a:extLst>
                    <a:ext uri="{9D8B030D-6E8A-4147-A177-3AD203B41FA5}">
                      <a16:colId xmlns:a16="http://schemas.microsoft.com/office/drawing/2014/main" val="20000"/>
                    </a:ext>
                  </a:extLst>
                </a:gridCol>
                <a:gridCol w="3963924">
                  <a:extLst>
                    <a:ext uri="{9D8B030D-6E8A-4147-A177-3AD203B41FA5}">
                      <a16:colId xmlns:a16="http://schemas.microsoft.com/office/drawing/2014/main" val="20001"/>
                    </a:ext>
                  </a:extLst>
                </a:gridCol>
              </a:tblGrid>
              <a:tr h="278130">
                <a:tc>
                  <a:txBody>
                    <a:bodyPr/>
                    <a:lstStyle/>
                    <a:p>
                      <a:pPr algn="ctr"/>
                      <a:r>
                        <a:rPr lang="en-US" sz="1400" dirty="0">
                          <a:solidFill>
                            <a:schemeClr val="tx1"/>
                          </a:solidFill>
                          <a:latin typeface="Arial"/>
                          <a:cs typeface="Arial"/>
                        </a:rPr>
                        <a:t>Transformation</a:t>
                      </a:r>
                      <a:r>
                        <a:rPr lang="en-US" sz="1400" baseline="0" dirty="0">
                          <a:solidFill>
                            <a:schemeClr val="tx1"/>
                          </a:solidFill>
                          <a:latin typeface="Arial"/>
                          <a:cs typeface="Arial"/>
                        </a:rPr>
                        <a:t> Is </a:t>
                      </a:r>
                      <a:endParaRPr lang="en-US" sz="1400" dirty="0">
                        <a:solidFill>
                          <a:schemeClr val="tx1"/>
                        </a:solidFill>
                        <a:latin typeface="Arial"/>
                        <a:cs typeface="Arial"/>
                      </a:endParaRPr>
                    </a:p>
                  </a:txBody>
                  <a:tcPr marT="34290" marB="34290"/>
                </a:tc>
                <a:tc>
                  <a:txBody>
                    <a:bodyPr/>
                    <a:lstStyle/>
                    <a:p>
                      <a:pPr algn="ctr"/>
                      <a:r>
                        <a:rPr lang="en-US" sz="1400" b="1" dirty="0">
                          <a:solidFill>
                            <a:schemeClr val="tx1"/>
                          </a:solidFill>
                          <a:latin typeface="Arial"/>
                          <a:cs typeface="Arial"/>
                        </a:rPr>
                        <a:t>Transformation is Not</a:t>
                      </a:r>
                    </a:p>
                  </a:txBody>
                  <a:tcPr marT="34290" marB="34290"/>
                </a:tc>
                <a:extLst>
                  <a:ext uri="{0D108BD9-81ED-4DB2-BD59-A6C34878D82A}">
                    <a16:rowId xmlns:a16="http://schemas.microsoft.com/office/drawing/2014/main" val="10000"/>
                  </a:ext>
                </a:extLst>
              </a:tr>
              <a:tr h="2948940">
                <a:tc>
                  <a:txBody>
                    <a:bodyPr/>
                    <a:lstStyle/>
                    <a:p>
                      <a:pPr marL="396875" indent="-333375">
                        <a:buClr>
                          <a:schemeClr val="accent1"/>
                        </a:buClr>
                        <a:buFont typeface="Wingdings" charset="2"/>
                        <a:buChar char="Ø"/>
                      </a:pPr>
                      <a:r>
                        <a:rPr lang="en-US" sz="1400" dirty="0">
                          <a:solidFill>
                            <a:srgbClr val="12285E"/>
                          </a:solidFill>
                        </a:rPr>
                        <a:t>A different way of thinking about and engaging in our work</a:t>
                      </a:r>
                    </a:p>
                    <a:p>
                      <a:pPr marL="396875" indent="-333375">
                        <a:buClr>
                          <a:schemeClr val="accent1"/>
                        </a:buClr>
                        <a:buFont typeface="Wingdings" charset="2"/>
                        <a:buNone/>
                      </a:pPr>
                      <a:endParaRPr lang="en-US" sz="1400" baseline="0" dirty="0">
                        <a:solidFill>
                          <a:srgbClr val="12285E"/>
                        </a:solidFill>
                      </a:endParaRPr>
                    </a:p>
                    <a:p>
                      <a:pPr marL="396875" indent="-333375">
                        <a:buClr>
                          <a:schemeClr val="accent1"/>
                        </a:buClr>
                        <a:buFont typeface="Wingdings" charset="2"/>
                        <a:buChar char="Ø"/>
                      </a:pPr>
                      <a:r>
                        <a:rPr lang="en-US" sz="1400" baseline="0" dirty="0">
                          <a:solidFill>
                            <a:srgbClr val="12285E"/>
                          </a:solidFill>
                        </a:rPr>
                        <a:t>A newly designed system in response to today’s 21</a:t>
                      </a:r>
                      <a:r>
                        <a:rPr lang="en-US" sz="1400" baseline="30000" dirty="0">
                          <a:solidFill>
                            <a:srgbClr val="12285E"/>
                          </a:solidFill>
                        </a:rPr>
                        <a:t>st</a:t>
                      </a:r>
                      <a:r>
                        <a:rPr lang="en-US" sz="1400" baseline="0" dirty="0">
                          <a:solidFill>
                            <a:srgbClr val="12285E"/>
                          </a:solidFill>
                        </a:rPr>
                        <a:t> century context</a:t>
                      </a:r>
                    </a:p>
                    <a:p>
                      <a:pPr marL="396875" indent="-333375">
                        <a:buClr>
                          <a:schemeClr val="accent1"/>
                        </a:buClr>
                        <a:buFont typeface="Wingdings" charset="2"/>
                        <a:buChar char="Ø"/>
                      </a:pPr>
                      <a:endParaRPr lang="en-US" sz="1400" baseline="0" dirty="0">
                        <a:solidFill>
                          <a:srgbClr val="12285E"/>
                        </a:solidFill>
                      </a:endParaRPr>
                    </a:p>
                    <a:p>
                      <a:pPr marL="396875" marR="0" indent="-333375" algn="l" defTabSz="914400" rtl="0" eaLnBrk="1" fontAlgn="auto" latinLnBrk="0" hangingPunct="1">
                        <a:lnSpc>
                          <a:spcPct val="100000"/>
                        </a:lnSpc>
                        <a:spcBef>
                          <a:spcPts val="0"/>
                        </a:spcBef>
                        <a:spcAft>
                          <a:spcPts val="0"/>
                        </a:spcAft>
                        <a:buClr>
                          <a:schemeClr val="accent1"/>
                        </a:buClr>
                        <a:buSzTx/>
                        <a:buFont typeface="Wingdings" charset="2"/>
                        <a:buChar char="Ø"/>
                        <a:tabLst/>
                        <a:defRPr/>
                      </a:pPr>
                      <a:r>
                        <a:rPr lang="en-US" sz="1400" dirty="0">
                          <a:solidFill>
                            <a:srgbClr val="12285E"/>
                          </a:solidFill>
                        </a:rPr>
                        <a:t>Based on a different</a:t>
                      </a:r>
                      <a:r>
                        <a:rPr lang="en-US" sz="1400" baseline="0" dirty="0">
                          <a:solidFill>
                            <a:srgbClr val="12285E"/>
                          </a:solidFill>
                        </a:rPr>
                        <a:t> theory of action about how teaching and learning take place in our school</a:t>
                      </a:r>
                    </a:p>
                    <a:p>
                      <a:pPr marL="396875" marR="0" indent="-333375" algn="l" defTabSz="914400" rtl="0" eaLnBrk="1" fontAlgn="auto" latinLnBrk="0" hangingPunct="1">
                        <a:lnSpc>
                          <a:spcPct val="100000"/>
                        </a:lnSpc>
                        <a:spcBef>
                          <a:spcPts val="0"/>
                        </a:spcBef>
                        <a:spcAft>
                          <a:spcPts val="0"/>
                        </a:spcAft>
                        <a:buClr>
                          <a:schemeClr val="accent1"/>
                        </a:buClr>
                        <a:buSzTx/>
                        <a:buFont typeface="Wingdings" charset="2"/>
                        <a:buChar char="Ø"/>
                        <a:tabLst/>
                        <a:defRPr/>
                      </a:pPr>
                      <a:endParaRPr lang="en-US" sz="1400" baseline="0" dirty="0">
                        <a:solidFill>
                          <a:srgbClr val="12285E"/>
                        </a:solidFill>
                      </a:endParaRPr>
                    </a:p>
                    <a:p>
                      <a:pPr marL="396875" marR="0" indent="-333375" algn="l" defTabSz="914400" rtl="0" eaLnBrk="1" fontAlgn="auto" latinLnBrk="0" hangingPunct="1">
                        <a:lnSpc>
                          <a:spcPct val="100000"/>
                        </a:lnSpc>
                        <a:spcBef>
                          <a:spcPts val="0"/>
                        </a:spcBef>
                        <a:spcAft>
                          <a:spcPts val="0"/>
                        </a:spcAft>
                        <a:buClr>
                          <a:schemeClr val="accent1"/>
                        </a:buClr>
                        <a:buSzTx/>
                        <a:buFont typeface="Wingdings" charset="2"/>
                        <a:buChar char="Ø"/>
                        <a:tabLst/>
                        <a:defRPr/>
                      </a:pPr>
                      <a:r>
                        <a:rPr lang="en-US" sz="1400" baseline="0" dirty="0">
                          <a:solidFill>
                            <a:srgbClr val="12285E"/>
                          </a:solidFill>
                        </a:rPr>
                        <a:t>Designed to prepare students to be future ready (for college, career, life choices)</a:t>
                      </a:r>
                    </a:p>
                  </a:txBody>
                  <a:tcPr marT="34290" marB="34290">
                    <a:solidFill>
                      <a:schemeClr val="bg2"/>
                    </a:solidFill>
                  </a:tcPr>
                </a:tc>
                <a:tc>
                  <a:txBody>
                    <a:bodyPr/>
                    <a:lstStyle/>
                    <a:p>
                      <a:pPr marL="349250" indent="-285750">
                        <a:buClr>
                          <a:schemeClr val="accent1"/>
                        </a:buClr>
                        <a:buFont typeface="Wingdings" charset="2"/>
                        <a:buChar char="Ø"/>
                      </a:pPr>
                      <a:r>
                        <a:rPr lang="en-US" sz="1400" dirty="0">
                          <a:solidFill>
                            <a:srgbClr val="12285E"/>
                          </a:solidFill>
                        </a:rPr>
                        <a:t>A</a:t>
                      </a:r>
                      <a:r>
                        <a:rPr lang="en-US" sz="1400" baseline="0" dirty="0">
                          <a:solidFill>
                            <a:srgbClr val="12285E"/>
                          </a:solidFill>
                        </a:rPr>
                        <a:t> new or improved version of existing practice</a:t>
                      </a:r>
                    </a:p>
                    <a:p>
                      <a:pPr marL="349250" indent="-285750">
                        <a:buClr>
                          <a:schemeClr val="accent1"/>
                        </a:buClr>
                        <a:buFont typeface="Wingdings" charset="2"/>
                        <a:buNone/>
                      </a:pPr>
                      <a:endParaRPr lang="en-US" sz="1400" baseline="0" dirty="0">
                        <a:solidFill>
                          <a:srgbClr val="12285E"/>
                        </a:solidFill>
                      </a:endParaRPr>
                    </a:p>
                    <a:p>
                      <a:pPr marL="349250" indent="-285750">
                        <a:buClr>
                          <a:schemeClr val="accent1"/>
                        </a:buClr>
                        <a:buFont typeface="Wingdings" charset="2"/>
                        <a:buChar char="Ø"/>
                      </a:pPr>
                      <a:endParaRPr lang="en-US" sz="1400" baseline="0" dirty="0">
                        <a:solidFill>
                          <a:srgbClr val="12285E"/>
                        </a:solidFill>
                      </a:endParaRPr>
                    </a:p>
                    <a:p>
                      <a:pPr marL="349250" indent="-285750">
                        <a:buClr>
                          <a:schemeClr val="accent1"/>
                        </a:buClr>
                        <a:buFont typeface="Wingdings" charset="2"/>
                        <a:buChar char="Ø"/>
                      </a:pPr>
                      <a:r>
                        <a:rPr lang="en-US" sz="1400" baseline="0" dirty="0">
                          <a:solidFill>
                            <a:srgbClr val="12285E"/>
                          </a:solidFill>
                        </a:rPr>
                        <a:t>A reformed way to doing 20</a:t>
                      </a:r>
                      <a:r>
                        <a:rPr lang="en-US" sz="1400" baseline="30000" dirty="0">
                          <a:solidFill>
                            <a:srgbClr val="12285E"/>
                          </a:solidFill>
                        </a:rPr>
                        <a:t>th</a:t>
                      </a:r>
                      <a:r>
                        <a:rPr lang="en-US" sz="1400" baseline="0" dirty="0">
                          <a:solidFill>
                            <a:srgbClr val="12285E"/>
                          </a:solidFill>
                        </a:rPr>
                        <a:t> century teaching and learning</a:t>
                      </a:r>
                    </a:p>
                    <a:p>
                      <a:pPr marL="349250" indent="-285750">
                        <a:buClr>
                          <a:schemeClr val="accent1"/>
                        </a:buClr>
                        <a:buFont typeface="Wingdings" charset="2"/>
                        <a:buNone/>
                      </a:pPr>
                      <a:endParaRPr lang="en-US" sz="1400" baseline="0" dirty="0">
                        <a:solidFill>
                          <a:srgbClr val="12285E"/>
                        </a:solidFill>
                      </a:endParaRPr>
                    </a:p>
                    <a:p>
                      <a:pPr marL="349250" indent="-285750">
                        <a:buClr>
                          <a:schemeClr val="accent1"/>
                        </a:buClr>
                        <a:buFont typeface="Wingdings" charset="2"/>
                        <a:buChar char="Ø"/>
                      </a:pPr>
                      <a:r>
                        <a:rPr lang="en-US" sz="1400" baseline="0" dirty="0">
                          <a:solidFill>
                            <a:srgbClr val="12285E"/>
                          </a:solidFill>
                        </a:rPr>
                        <a:t>A method to fix or repair a broken system </a:t>
                      </a:r>
                    </a:p>
                    <a:p>
                      <a:pPr marL="349250" indent="-285750">
                        <a:buClr>
                          <a:schemeClr val="accent1"/>
                        </a:buClr>
                        <a:buFont typeface="Wingdings" charset="2"/>
                        <a:buChar char="Ø"/>
                      </a:pPr>
                      <a:endParaRPr lang="en-US" sz="1400" baseline="0" dirty="0">
                        <a:solidFill>
                          <a:srgbClr val="12285E"/>
                        </a:solidFill>
                      </a:endParaRPr>
                    </a:p>
                    <a:p>
                      <a:pPr marL="349250" indent="-285750">
                        <a:buClr>
                          <a:schemeClr val="accent1"/>
                        </a:buClr>
                        <a:buFont typeface="Wingdings" charset="2"/>
                        <a:buNone/>
                      </a:pPr>
                      <a:endParaRPr lang="en-US" sz="1400" baseline="0" dirty="0">
                        <a:solidFill>
                          <a:srgbClr val="12285E"/>
                        </a:solidFill>
                      </a:endParaRPr>
                    </a:p>
                    <a:p>
                      <a:pPr marL="349250" indent="-285750">
                        <a:buClr>
                          <a:schemeClr val="accent1"/>
                        </a:buClr>
                        <a:buFont typeface="Wingdings" charset="2"/>
                        <a:buChar char="Ø"/>
                      </a:pPr>
                      <a:r>
                        <a:rPr lang="en-US" sz="1400" baseline="0" dirty="0">
                          <a:solidFill>
                            <a:srgbClr val="12285E"/>
                          </a:solidFill>
                        </a:rPr>
                        <a:t>A way to get better test results on high-stakes accountability tests</a:t>
                      </a:r>
                    </a:p>
                    <a:p>
                      <a:pPr>
                        <a:buFont typeface="Wingdings" charset="2"/>
                        <a:buChar char="Ø"/>
                      </a:pPr>
                      <a:endParaRPr lang="en-US" sz="1400" baseline="0" dirty="0">
                        <a:solidFill>
                          <a:srgbClr val="12285E"/>
                        </a:solidFill>
                      </a:endParaRPr>
                    </a:p>
                    <a:p>
                      <a:pPr>
                        <a:buFont typeface="Wingdings" charset="2"/>
                        <a:buChar char="Ø"/>
                      </a:pPr>
                      <a:endParaRPr lang="en-US" sz="1400" dirty="0">
                        <a:solidFill>
                          <a:srgbClr val="12285E"/>
                        </a:solidFill>
                      </a:endParaRPr>
                    </a:p>
                  </a:txBody>
                  <a:tcPr marT="34290" marB="34290">
                    <a:solidFill>
                      <a:schemeClr val="bg2"/>
                    </a:solidFill>
                  </a:tcPr>
                </a:tc>
                <a:extLst>
                  <a:ext uri="{0D108BD9-81ED-4DB2-BD59-A6C34878D82A}">
                    <a16:rowId xmlns:a16="http://schemas.microsoft.com/office/drawing/2014/main" val="10001"/>
                  </a:ext>
                </a:extLst>
              </a:tr>
            </a:tbl>
          </a:graphicData>
        </a:graphic>
      </p:graphicFrame>
      <p:sp>
        <p:nvSpPr>
          <p:cNvPr id="7" name="Slide Number Placeholder 4"/>
          <p:cNvSpPr txBox="1">
            <a:spLocks/>
          </p:cNvSpPr>
          <p:nvPr/>
        </p:nvSpPr>
        <p:spPr>
          <a:xfrm>
            <a:off x="84462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9"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428226"/>
            <a:ext cx="7988300" cy="606821"/>
          </a:xfrm>
        </p:spPr>
        <p:txBody>
          <a:bodyPr>
            <a:normAutofit fontScale="90000"/>
          </a:bodyPr>
          <a:lstStyle/>
          <a:p>
            <a:r>
              <a:rPr lang="en-US" dirty="0"/>
              <a:t>Why Transformation?</a:t>
            </a:r>
          </a:p>
        </p:txBody>
      </p:sp>
      <p:sp>
        <p:nvSpPr>
          <p:cNvPr id="3" name="Content Placeholder 2"/>
          <p:cNvSpPr>
            <a:spLocks noGrp="1"/>
          </p:cNvSpPr>
          <p:nvPr>
            <p:ph idx="1"/>
          </p:nvPr>
        </p:nvSpPr>
        <p:spPr>
          <a:xfrm>
            <a:off x="711200" y="1228726"/>
            <a:ext cx="7823200" cy="3381374"/>
          </a:xfrm>
        </p:spPr>
        <p:txBody>
          <a:bodyPr>
            <a:normAutofit/>
          </a:bodyPr>
          <a:lstStyle/>
          <a:p>
            <a:pPr>
              <a:lnSpc>
                <a:spcPct val="150000"/>
              </a:lnSpc>
            </a:pPr>
            <a:r>
              <a:rPr lang="en-US" sz="2000" dirty="0">
                <a:solidFill>
                  <a:schemeClr val="accent1"/>
                </a:solidFill>
                <a:latin typeface="+mj-lt"/>
              </a:rPr>
              <a:t>Questions for Discussion</a:t>
            </a:r>
          </a:p>
          <a:p>
            <a:pPr lvl="1">
              <a:lnSpc>
                <a:spcPct val="150000"/>
              </a:lnSpc>
              <a:buSzPct val="75000"/>
            </a:pPr>
            <a:r>
              <a:rPr lang="en-US" sz="2200" dirty="0">
                <a:solidFill>
                  <a:schemeClr val="tx1">
                    <a:lumMod val="65000"/>
                    <a:lumOff val="35000"/>
                  </a:schemeClr>
                </a:solidFill>
              </a:rPr>
              <a:t>Why should transformation take place now?</a:t>
            </a:r>
          </a:p>
          <a:p>
            <a:pPr lvl="1">
              <a:lnSpc>
                <a:spcPct val="150000"/>
              </a:lnSpc>
              <a:buSzPct val="75000"/>
            </a:pPr>
            <a:r>
              <a:rPr lang="en-US" sz="2200" dirty="0">
                <a:solidFill>
                  <a:schemeClr val="tx1">
                    <a:lumMod val="65000"/>
                    <a:lumOff val="35000"/>
                  </a:schemeClr>
                </a:solidFill>
              </a:rPr>
              <a:t>What is keeping transformation from occurring?</a:t>
            </a:r>
          </a:p>
        </p:txBody>
      </p:sp>
      <p:sp>
        <p:nvSpPr>
          <p:cNvPr id="5" name="Slide Number Placeholder 4"/>
          <p:cNvSpPr txBox="1">
            <a:spLocks/>
          </p:cNvSpPr>
          <p:nvPr/>
        </p:nvSpPr>
        <p:spPr>
          <a:xfrm>
            <a:off x="84335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6"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1200" y="459972"/>
            <a:ext cx="7975600" cy="606821"/>
          </a:xfrm>
        </p:spPr>
        <p:txBody>
          <a:bodyPr>
            <a:normAutofit fontScale="90000"/>
          </a:bodyPr>
          <a:lstStyle/>
          <a:p>
            <a:r>
              <a:rPr lang="en-US" dirty="0"/>
              <a:t>Questions for Consideration</a:t>
            </a:r>
          </a:p>
        </p:txBody>
      </p:sp>
      <p:sp>
        <p:nvSpPr>
          <p:cNvPr id="2" name="Content Placeholder 1"/>
          <p:cNvSpPr>
            <a:spLocks noGrp="1"/>
          </p:cNvSpPr>
          <p:nvPr>
            <p:ph idx="1"/>
          </p:nvPr>
        </p:nvSpPr>
        <p:spPr>
          <a:xfrm>
            <a:off x="711200" y="1346201"/>
            <a:ext cx="7950200" cy="3495674"/>
          </a:xfrm>
        </p:spPr>
        <p:txBody>
          <a:bodyPr>
            <a:normAutofit/>
          </a:bodyPr>
          <a:lstStyle/>
          <a:p>
            <a:pPr marL="457200">
              <a:lnSpc>
                <a:spcPts val="2700"/>
              </a:lnSpc>
              <a:spcAft>
                <a:spcPts val="1200"/>
              </a:spcAft>
              <a:buFont typeface="Arial"/>
              <a:buChar char="•"/>
            </a:pPr>
            <a:r>
              <a:rPr lang="en-US" sz="2200" dirty="0">
                <a:solidFill>
                  <a:srgbClr val="595959"/>
                </a:solidFill>
              </a:rPr>
              <a:t>What might a student-centered, future-ready education system be like?  </a:t>
            </a:r>
          </a:p>
          <a:p>
            <a:pPr marL="457200">
              <a:lnSpc>
                <a:spcPts val="2700"/>
              </a:lnSpc>
              <a:spcAft>
                <a:spcPts val="1200"/>
              </a:spcAft>
              <a:buFont typeface="Arial"/>
              <a:buChar char="•"/>
            </a:pPr>
            <a:r>
              <a:rPr lang="en-US" sz="2200" dirty="0">
                <a:solidFill>
                  <a:srgbClr val="595959"/>
                </a:solidFill>
              </a:rPr>
              <a:t>In what </a:t>
            </a:r>
            <a:r>
              <a:rPr lang="en-US" sz="2200" dirty="0">
                <a:solidFill>
                  <a:schemeClr val="tx2"/>
                </a:solidFill>
              </a:rPr>
              <a:t>ways might it be different </a:t>
            </a:r>
            <a:r>
              <a:rPr lang="en-US" sz="2200" dirty="0">
                <a:solidFill>
                  <a:srgbClr val="595959"/>
                </a:solidFill>
              </a:rPr>
              <a:t>from our district today?</a:t>
            </a:r>
          </a:p>
          <a:p>
            <a:pPr marL="457200">
              <a:lnSpc>
                <a:spcPts val="2700"/>
              </a:lnSpc>
              <a:spcAft>
                <a:spcPts val="1200"/>
              </a:spcAft>
              <a:buFont typeface="Arial"/>
              <a:buChar char="•"/>
            </a:pPr>
            <a:r>
              <a:rPr lang="en-US" sz="2200" dirty="0">
                <a:solidFill>
                  <a:srgbClr val="595959"/>
                </a:solidFill>
              </a:rPr>
              <a:t>What steps might our district take to better prepare our students for their future?</a:t>
            </a:r>
          </a:p>
        </p:txBody>
      </p:sp>
      <p:sp>
        <p:nvSpPr>
          <p:cNvPr id="6" name="Slide Number Placeholder 4"/>
          <p:cNvSpPr txBox="1">
            <a:spLocks/>
          </p:cNvSpPr>
          <p:nvPr/>
        </p:nvSpPr>
        <p:spPr>
          <a:xfrm>
            <a:off x="8420869" y="48078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8"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33375"/>
            <a:ext cx="7912100" cy="685800"/>
          </a:xfrm>
        </p:spPr>
        <p:txBody>
          <a:bodyPr>
            <a:normAutofit fontScale="90000"/>
          </a:bodyPr>
          <a:lstStyle/>
          <a:p>
            <a:r>
              <a:rPr lang="en-US" dirty="0"/>
              <a:t>What to Transform?</a:t>
            </a:r>
          </a:p>
        </p:txBody>
      </p:sp>
      <p:sp>
        <p:nvSpPr>
          <p:cNvPr id="3" name="Content Placeholder 2"/>
          <p:cNvSpPr>
            <a:spLocks noGrp="1"/>
          </p:cNvSpPr>
          <p:nvPr>
            <p:ph idx="1"/>
          </p:nvPr>
        </p:nvSpPr>
        <p:spPr>
          <a:xfrm>
            <a:off x="711200" y="1222375"/>
            <a:ext cx="7886700" cy="3321057"/>
          </a:xfrm>
        </p:spPr>
        <p:txBody>
          <a:bodyPr>
            <a:normAutofit/>
          </a:bodyPr>
          <a:lstStyle/>
          <a:p>
            <a:pPr marL="457200">
              <a:spcBef>
                <a:spcPts val="0"/>
              </a:spcBef>
              <a:buFont typeface="Arial"/>
              <a:buChar char="•"/>
            </a:pPr>
            <a:r>
              <a:rPr lang="en-US" sz="2000" dirty="0">
                <a:solidFill>
                  <a:srgbClr val="595959"/>
                </a:solidFill>
              </a:rPr>
              <a:t>  The learning environment?</a:t>
            </a:r>
          </a:p>
          <a:p>
            <a:pPr marL="457200">
              <a:spcBef>
                <a:spcPts val="0"/>
              </a:spcBef>
              <a:buFont typeface="Arial"/>
              <a:buChar char="•"/>
            </a:pPr>
            <a:endParaRPr lang="en-US" sz="2000" dirty="0">
              <a:solidFill>
                <a:srgbClr val="595959"/>
              </a:solidFill>
            </a:endParaRPr>
          </a:p>
          <a:p>
            <a:pPr marL="457200">
              <a:spcBef>
                <a:spcPts val="0"/>
              </a:spcBef>
              <a:buFont typeface="Arial"/>
              <a:buChar char="•"/>
            </a:pPr>
            <a:r>
              <a:rPr lang="en-US" sz="2000" dirty="0">
                <a:solidFill>
                  <a:srgbClr val="595959"/>
                </a:solidFill>
              </a:rPr>
              <a:t>  The curriculum?  The instruction?</a:t>
            </a:r>
          </a:p>
          <a:p>
            <a:pPr marL="457200">
              <a:spcBef>
                <a:spcPts val="0"/>
              </a:spcBef>
              <a:buFont typeface="Arial"/>
              <a:buChar char="•"/>
            </a:pPr>
            <a:endParaRPr lang="en-US" sz="2000" dirty="0">
              <a:solidFill>
                <a:srgbClr val="595959"/>
              </a:solidFill>
            </a:endParaRPr>
          </a:p>
          <a:p>
            <a:pPr marL="457200">
              <a:spcBef>
                <a:spcPts val="0"/>
              </a:spcBef>
              <a:buFont typeface="Arial"/>
              <a:buChar char="•"/>
            </a:pPr>
            <a:r>
              <a:rPr lang="en-US" sz="2000" dirty="0">
                <a:solidFill>
                  <a:srgbClr val="595959"/>
                </a:solidFill>
              </a:rPr>
              <a:t>  The teacher’s role in the classroom?</a:t>
            </a:r>
          </a:p>
          <a:p>
            <a:pPr marL="457200">
              <a:spcBef>
                <a:spcPts val="0"/>
              </a:spcBef>
              <a:buFont typeface="Arial"/>
              <a:buChar char="•"/>
            </a:pPr>
            <a:endParaRPr lang="en-US" sz="2000" dirty="0">
              <a:solidFill>
                <a:srgbClr val="595959"/>
              </a:solidFill>
            </a:endParaRPr>
          </a:p>
          <a:p>
            <a:pPr marL="457200">
              <a:spcBef>
                <a:spcPts val="0"/>
              </a:spcBef>
              <a:buFont typeface="Arial"/>
              <a:buChar char="•"/>
            </a:pPr>
            <a:r>
              <a:rPr lang="en-US" sz="2000" dirty="0">
                <a:solidFill>
                  <a:srgbClr val="595959"/>
                </a:solidFill>
              </a:rPr>
              <a:t>  The student’s role in the classroom?</a:t>
            </a:r>
          </a:p>
          <a:p>
            <a:pPr marL="457200">
              <a:spcBef>
                <a:spcPts val="0"/>
              </a:spcBef>
              <a:buFont typeface="Arial"/>
              <a:buChar char="•"/>
            </a:pPr>
            <a:endParaRPr lang="en-US" sz="2000" dirty="0">
              <a:solidFill>
                <a:srgbClr val="595959"/>
              </a:solidFill>
            </a:endParaRPr>
          </a:p>
          <a:p>
            <a:pPr marL="457200">
              <a:spcBef>
                <a:spcPts val="0"/>
              </a:spcBef>
              <a:buFont typeface="Arial"/>
              <a:buChar char="•"/>
            </a:pPr>
            <a:r>
              <a:rPr lang="en-US" sz="2000" dirty="0">
                <a:solidFill>
                  <a:srgbClr val="595959"/>
                </a:solidFill>
              </a:rPr>
              <a:t>  School accountability policy and systems?</a:t>
            </a:r>
          </a:p>
          <a:p>
            <a:pPr>
              <a:buNone/>
            </a:pPr>
            <a:endParaRPr lang="en-US" sz="2800" dirty="0"/>
          </a:p>
          <a:p>
            <a:endParaRPr lang="en-US" sz="2400" dirty="0"/>
          </a:p>
        </p:txBody>
      </p:sp>
      <p:sp>
        <p:nvSpPr>
          <p:cNvPr id="6" name="Slide Number Placeholder 4"/>
          <p:cNvSpPr txBox="1">
            <a:spLocks/>
          </p:cNvSpPr>
          <p:nvPr/>
        </p:nvSpPr>
        <p:spPr>
          <a:xfrm>
            <a:off x="84208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7"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1880989"/>
            <a:ext cx="8140700" cy="606821"/>
          </a:xfrm>
        </p:spPr>
        <p:txBody>
          <a:bodyPr>
            <a:noAutofit/>
          </a:bodyPr>
          <a:lstStyle/>
          <a:p>
            <a:pPr algn="ctr"/>
            <a:r>
              <a:rPr lang="en-US" b="1" dirty="0"/>
              <a:t>Next Steps in Transformation</a:t>
            </a:r>
          </a:p>
        </p:txBody>
      </p:sp>
      <p:sp>
        <p:nvSpPr>
          <p:cNvPr id="6" name="Slide Number Placeholder 4"/>
          <p:cNvSpPr txBox="1">
            <a:spLocks/>
          </p:cNvSpPr>
          <p:nvPr/>
        </p:nvSpPr>
        <p:spPr>
          <a:xfrm>
            <a:off x="84208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7"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2300" y="332976"/>
            <a:ext cx="8013700" cy="606821"/>
          </a:xfrm>
        </p:spPr>
        <p:txBody>
          <a:bodyPr>
            <a:normAutofit fontScale="90000"/>
          </a:bodyPr>
          <a:lstStyle/>
          <a:p>
            <a:r>
              <a:rPr lang="en-US" dirty="0"/>
              <a:t>Steps Toward Transformation</a:t>
            </a:r>
          </a:p>
        </p:txBody>
      </p:sp>
      <p:sp>
        <p:nvSpPr>
          <p:cNvPr id="6" name="Content Placeholder 5"/>
          <p:cNvSpPr>
            <a:spLocks noGrp="1"/>
          </p:cNvSpPr>
          <p:nvPr>
            <p:ph idx="1"/>
          </p:nvPr>
        </p:nvSpPr>
        <p:spPr>
          <a:xfrm>
            <a:off x="698500" y="987419"/>
            <a:ext cx="7988300" cy="3663956"/>
          </a:xfrm>
        </p:spPr>
        <p:txBody>
          <a:bodyPr>
            <a:normAutofit/>
          </a:bodyPr>
          <a:lstStyle/>
          <a:p>
            <a:pPr>
              <a:lnSpc>
                <a:spcPts val="2360"/>
              </a:lnSpc>
              <a:spcBef>
                <a:spcPts val="600"/>
              </a:spcBef>
            </a:pPr>
            <a:r>
              <a:rPr lang="en-US" sz="1800" b="1" dirty="0">
                <a:solidFill>
                  <a:schemeClr val="tx2"/>
                </a:solidFill>
              </a:rPr>
              <a:t>Establish the “Why?”</a:t>
            </a:r>
          </a:p>
          <a:p>
            <a:pPr>
              <a:lnSpc>
                <a:spcPts val="2360"/>
              </a:lnSpc>
              <a:spcBef>
                <a:spcPts val="600"/>
              </a:spcBef>
            </a:pPr>
            <a:r>
              <a:rPr lang="en-US" sz="1800" b="1" dirty="0">
                <a:solidFill>
                  <a:schemeClr val="tx2"/>
                </a:solidFill>
              </a:rPr>
              <a:t>Study the Research</a:t>
            </a:r>
          </a:p>
          <a:p>
            <a:pPr>
              <a:lnSpc>
                <a:spcPts val="2360"/>
              </a:lnSpc>
              <a:spcBef>
                <a:spcPts val="600"/>
              </a:spcBef>
            </a:pPr>
            <a:r>
              <a:rPr lang="en-US" sz="1800" b="1" dirty="0">
                <a:solidFill>
                  <a:schemeClr val="tx2"/>
                </a:solidFill>
              </a:rPr>
              <a:t>Involve Stakeholders</a:t>
            </a:r>
          </a:p>
          <a:p>
            <a:pPr marL="457200" lvl="1" indent="-137160">
              <a:lnSpc>
                <a:spcPts val="1660"/>
              </a:lnSpc>
              <a:spcBef>
                <a:spcPts val="600"/>
              </a:spcBef>
              <a:buFont typeface="Arial"/>
              <a:buChar char="•"/>
            </a:pPr>
            <a:r>
              <a:rPr lang="en-US" sz="1800" dirty="0">
                <a:solidFill>
                  <a:schemeClr val="tx2"/>
                </a:solidFill>
              </a:rPr>
              <a:t>Administration/Leadership Teams</a:t>
            </a:r>
          </a:p>
          <a:p>
            <a:pPr marL="457200" lvl="1" indent="-137160">
              <a:lnSpc>
                <a:spcPts val="1660"/>
              </a:lnSpc>
              <a:spcBef>
                <a:spcPts val="600"/>
              </a:spcBef>
              <a:buFont typeface="Arial"/>
              <a:buChar char="•"/>
            </a:pPr>
            <a:r>
              <a:rPr lang="en-US" sz="1800" dirty="0">
                <a:solidFill>
                  <a:schemeClr val="tx2"/>
                </a:solidFill>
              </a:rPr>
              <a:t>Board</a:t>
            </a:r>
          </a:p>
          <a:p>
            <a:pPr marL="457200" lvl="1" indent="-137160">
              <a:lnSpc>
                <a:spcPts val="1660"/>
              </a:lnSpc>
              <a:spcBef>
                <a:spcPts val="600"/>
              </a:spcBef>
              <a:buFont typeface="Arial"/>
              <a:buChar char="•"/>
            </a:pPr>
            <a:r>
              <a:rPr lang="en-US" sz="1800" dirty="0">
                <a:solidFill>
                  <a:schemeClr val="tx2"/>
                </a:solidFill>
              </a:rPr>
              <a:t>Teacher Groups</a:t>
            </a:r>
          </a:p>
          <a:p>
            <a:pPr marL="457200" lvl="1" indent="-137160">
              <a:lnSpc>
                <a:spcPts val="1660"/>
              </a:lnSpc>
              <a:spcBef>
                <a:spcPts val="600"/>
              </a:spcBef>
              <a:buFont typeface="Arial"/>
              <a:buChar char="•"/>
            </a:pPr>
            <a:r>
              <a:rPr lang="en-US" sz="1800" dirty="0">
                <a:solidFill>
                  <a:schemeClr val="tx2"/>
                </a:solidFill>
              </a:rPr>
              <a:t>Community</a:t>
            </a:r>
          </a:p>
          <a:p>
            <a:pPr marL="457200" lvl="1" indent="-137160">
              <a:lnSpc>
                <a:spcPts val="1660"/>
              </a:lnSpc>
              <a:spcBef>
                <a:spcPts val="600"/>
              </a:spcBef>
              <a:buFont typeface="Arial"/>
              <a:buChar char="•"/>
            </a:pPr>
            <a:r>
              <a:rPr lang="en-US" sz="1800" dirty="0">
                <a:solidFill>
                  <a:schemeClr val="tx2"/>
                </a:solidFill>
              </a:rPr>
              <a:t>Students</a:t>
            </a:r>
          </a:p>
          <a:p>
            <a:pPr marL="457200" lvl="1" indent="-137160">
              <a:lnSpc>
                <a:spcPts val="1660"/>
              </a:lnSpc>
              <a:spcBef>
                <a:spcPts val="600"/>
              </a:spcBef>
              <a:buFont typeface="Arial"/>
              <a:buChar char="•"/>
            </a:pPr>
            <a:r>
              <a:rPr lang="en-US" sz="1800" dirty="0">
                <a:solidFill>
                  <a:schemeClr val="tx2"/>
                </a:solidFill>
              </a:rPr>
              <a:t>Others</a:t>
            </a:r>
          </a:p>
          <a:p>
            <a:pPr>
              <a:lnSpc>
                <a:spcPts val="2360"/>
              </a:lnSpc>
              <a:spcBef>
                <a:spcPts val="600"/>
              </a:spcBef>
            </a:pPr>
            <a:r>
              <a:rPr lang="en-US" sz="1800" b="1" dirty="0">
                <a:solidFill>
                  <a:schemeClr val="tx2"/>
                </a:solidFill>
              </a:rPr>
              <a:t>Develop a Plan Specific for District and Schools</a:t>
            </a:r>
          </a:p>
          <a:p>
            <a:pPr>
              <a:lnSpc>
                <a:spcPts val="2360"/>
              </a:lnSpc>
              <a:spcBef>
                <a:spcPts val="600"/>
              </a:spcBef>
            </a:pPr>
            <a:r>
              <a:rPr lang="en-US" sz="1800" b="1" dirty="0">
                <a:solidFill>
                  <a:schemeClr val="tx2"/>
                </a:solidFill>
              </a:rPr>
              <a:t>Network with Others Engaged in Transformation</a:t>
            </a:r>
          </a:p>
          <a:p>
            <a:endParaRPr lang="en-US" dirty="0"/>
          </a:p>
          <a:p>
            <a:endParaRPr lang="en-US" dirty="0"/>
          </a:p>
        </p:txBody>
      </p:sp>
      <p:sp>
        <p:nvSpPr>
          <p:cNvPr id="9" name="Slide Number Placeholder 4"/>
          <p:cNvSpPr txBox="1">
            <a:spLocks/>
          </p:cNvSpPr>
          <p:nvPr/>
        </p:nvSpPr>
        <p:spPr>
          <a:xfrm>
            <a:off x="84208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7"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2433251"/>
            <a:ext cx="1763322" cy="369332"/>
          </a:xfrm>
          <a:prstGeom prst="rect">
            <a:avLst/>
          </a:prstGeom>
        </p:spPr>
        <p:txBody>
          <a:bodyPr wrap="square">
            <a:spAutoFit/>
          </a:bodyPr>
          <a:lstStyle/>
          <a:p>
            <a:endParaRPr lang="en-US" dirty="0"/>
          </a:p>
        </p:txBody>
      </p:sp>
      <p:sp>
        <p:nvSpPr>
          <p:cNvPr id="9" name="Slide Number Placeholder 4"/>
          <p:cNvSpPr txBox="1">
            <a:spLocks/>
          </p:cNvSpPr>
          <p:nvPr/>
        </p:nvSpPr>
        <p:spPr>
          <a:xfrm>
            <a:off x="8420869" y="48332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11" name="Picture 10" descr="vision doc cover.jpg"/>
          <p:cNvPicPr>
            <a:picLocks noChangeAspect="1"/>
          </p:cNvPicPr>
          <p:nvPr/>
        </p:nvPicPr>
        <p:blipFill>
          <a:blip r:embed="rId3"/>
          <a:stretch>
            <a:fillRect/>
          </a:stretch>
        </p:blipFill>
        <p:spPr>
          <a:xfrm rot="756271">
            <a:off x="5283780" y="459128"/>
            <a:ext cx="3391672" cy="4291728"/>
          </a:xfrm>
          <a:prstGeom prst="rect">
            <a:avLst/>
          </a:prstGeom>
        </p:spPr>
      </p:pic>
      <p:sp>
        <p:nvSpPr>
          <p:cNvPr id="2" name="Title 1"/>
          <p:cNvSpPr>
            <a:spLocks noGrp="1"/>
          </p:cNvSpPr>
          <p:nvPr>
            <p:ph type="title"/>
          </p:nvPr>
        </p:nvSpPr>
        <p:spPr>
          <a:xfrm>
            <a:off x="520700" y="482600"/>
            <a:ext cx="5384800" cy="711200"/>
          </a:xfrm>
        </p:spPr>
        <p:txBody>
          <a:bodyPr>
            <a:normAutofit/>
          </a:bodyPr>
          <a:lstStyle/>
          <a:p>
            <a:r>
              <a:rPr lang="en-US" dirty="0">
                <a:solidFill>
                  <a:schemeClr val="accent1"/>
                </a:solidFill>
              </a:rPr>
              <a:t>A New Vision for Education</a:t>
            </a:r>
          </a:p>
        </p:txBody>
      </p:sp>
      <p:sp>
        <p:nvSpPr>
          <p:cNvPr id="3" name="TextBox 2"/>
          <p:cNvSpPr txBox="1"/>
          <p:nvPr/>
        </p:nvSpPr>
        <p:spPr>
          <a:xfrm>
            <a:off x="520700" y="1193800"/>
            <a:ext cx="4902200" cy="3231654"/>
          </a:xfrm>
          <a:prstGeom prst="rect">
            <a:avLst/>
          </a:prstGeom>
          <a:noFill/>
        </p:spPr>
        <p:txBody>
          <a:bodyPr wrap="square" rtlCol="0">
            <a:spAutoFit/>
          </a:bodyPr>
          <a:lstStyle/>
          <a:p>
            <a:pPr>
              <a:buNone/>
            </a:pPr>
            <a:r>
              <a:rPr lang="en-US" dirty="0">
                <a:solidFill>
                  <a:srgbClr val="083763"/>
                </a:solidFill>
                <a:hlinkClick r:id="rId4"/>
              </a:rPr>
              <a:t>Creating a New Vision for Public Education in Texas</a:t>
            </a:r>
            <a:endParaRPr lang="en-US" dirty="0">
              <a:solidFill>
                <a:srgbClr val="083763"/>
              </a:solidFill>
            </a:endParaRPr>
          </a:p>
          <a:p>
            <a:pPr marL="347472" indent="-256032">
              <a:spcBef>
                <a:spcPts val="1200"/>
              </a:spcBef>
              <a:spcAft>
                <a:spcPts val="1200"/>
              </a:spcAft>
              <a:buClr>
                <a:schemeClr val="accent1"/>
              </a:buClr>
              <a:buFont typeface="Arial"/>
              <a:buChar char="•"/>
            </a:pPr>
            <a:r>
              <a:rPr lang="en-US" dirty="0"/>
              <a:t>Authored by a group of Texas superintendents in 2008 after two years of research-based study in educational transformation</a:t>
            </a:r>
          </a:p>
          <a:p>
            <a:pPr marL="347472" indent="-256032">
              <a:spcBef>
                <a:spcPts val="1200"/>
              </a:spcBef>
              <a:spcAft>
                <a:spcPts val="1200"/>
              </a:spcAft>
              <a:buClr>
                <a:schemeClr val="accent1"/>
              </a:buClr>
              <a:buFont typeface="Arial"/>
              <a:buChar char="•"/>
            </a:pPr>
            <a:r>
              <a:rPr lang="en-US" dirty="0"/>
              <a:t>Created a framework for a new vision for public education</a:t>
            </a:r>
          </a:p>
          <a:p>
            <a:pPr marL="347472" indent="-256032">
              <a:spcBef>
                <a:spcPts val="1200"/>
              </a:spcBef>
              <a:spcAft>
                <a:spcPts val="1200"/>
              </a:spcAft>
              <a:buClr>
                <a:schemeClr val="accent1"/>
              </a:buClr>
              <a:buFont typeface="Arial"/>
              <a:buChar char="•"/>
            </a:pPr>
            <a:r>
              <a:rPr lang="en-US" dirty="0"/>
              <a:t>Necessary for deeper transformation discussion</a:t>
            </a:r>
          </a:p>
          <a:p>
            <a:endParaRPr lang="en-US" dirty="0"/>
          </a:p>
        </p:txBody>
      </p:sp>
      <p:sp>
        <p:nvSpPr>
          <p:cNvPr id="8"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7999" y="482600"/>
            <a:ext cx="8001001" cy="558800"/>
          </a:xfrm>
        </p:spPr>
        <p:txBody>
          <a:bodyPr>
            <a:noAutofit/>
          </a:bodyPr>
          <a:lstStyle/>
          <a:p>
            <a:pPr algn="ctr"/>
            <a:r>
              <a:rPr lang="en-US" sz="3200" b="1" dirty="0">
                <a:ln w="12700">
                  <a:noFill/>
                  <a:prstDash val="solid"/>
                </a:ln>
                <a:solidFill>
                  <a:schemeClr val="accent1"/>
                </a:solidFill>
              </a:rPr>
              <a:t>Suggested for Study</a:t>
            </a:r>
          </a:p>
        </p:txBody>
      </p:sp>
      <p:sp>
        <p:nvSpPr>
          <p:cNvPr id="11" name="TextBox 10"/>
          <p:cNvSpPr txBox="1"/>
          <p:nvPr/>
        </p:nvSpPr>
        <p:spPr>
          <a:xfrm>
            <a:off x="571500" y="1095376"/>
            <a:ext cx="8064500" cy="398570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i="1" dirty="0">
                <a:latin typeface="Arial"/>
              </a:rPr>
              <a:t>Why Creativity Now? </a:t>
            </a:r>
            <a:r>
              <a:rPr lang="en-US" sz="1100" dirty="0">
                <a:latin typeface="Arial"/>
              </a:rPr>
              <a:t>A Conversation with Sir Ken Robinson </a:t>
            </a:r>
          </a:p>
          <a:p>
            <a:r>
              <a:rPr lang="en-US" sz="1100" dirty="0">
                <a:latin typeface="Arial"/>
              </a:rPr>
              <a:t> </a:t>
            </a:r>
          </a:p>
          <a:p>
            <a:pPr lvl="0"/>
            <a:r>
              <a:rPr lang="en-US" sz="1100" i="1" dirty="0">
                <a:latin typeface="Arial"/>
              </a:rPr>
              <a:t>Change by Design: How Design Thinking Transforms Organizations and Inspires Innovation</a:t>
            </a:r>
            <a:r>
              <a:rPr lang="en-US" sz="1100" dirty="0">
                <a:latin typeface="Arial"/>
              </a:rPr>
              <a:t>.  Brown, T. </a:t>
            </a:r>
          </a:p>
          <a:p>
            <a:r>
              <a:rPr lang="en-US" sz="1100" dirty="0">
                <a:latin typeface="Arial"/>
              </a:rPr>
              <a:t> </a:t>
            </a:r>
          </a:p>
          <a:p>
            <a:pPr lvl="0"/>
            <a:r>
              <a:rPr lang="en-US" sz="1100" i="1" dirty="0">
                <a:latin typeface="Arial"/>
              </a:rPr>
              <a:t>Fastest Growing Occupations</a:t>
            </a:r>
            <a:r>
              <a:rPr lang="en-US" sz="1100" dirty="0">
                <a:latin typeface="Arial"/>
              </a:rPr>
              <a:t>, Bureau of Labor Statistics, U.S. Department of Labor</a:t>
            </a:r>
          </a:p>
          <a:p>
            <a:r>
              <a:rPr lang="en-US" sz="1100" dirty="0">
                <a:latin typeface="Arial"/>
              </a:rPr>
              <a:t> </a:t>
            </a:r>
          </a:p>
          <a:p>
            <a:pPr lvl="0"/>
            <a:r>
              <a:rPr lang="en-US" sz="1100" i="1" dirty="0">
                <a:latin typeface="Arial"/>
              </a:rPr>
              <a:t>Switch: How to Change Things When Change is Hard</a:t>
            </a:r>
            <a:r>
              <a:rPr lang="en-US" sz="1100" dirty="0">
                <a:latin typeface="Arial"/>
              </a:rPr>
              <a:t>. Crown Publishing Group. Heath, C. and Heath, D.  </a:t>
            </a:r>
          </a:p>
          <a:p>
            <a:r>
              <a:rPr lang="en-US" sz="1100" dirty="0">
                <a:latin typeface="Arial"/>
              </a:rPr>
              <a:t> </a:t>
            </a:r>
          </a:p>
          <a:p>
            <a:pPr lvl="0"/>
            <a:r>
              <a:rPr lang="en-US" sz="1100" i="1" dirty="0">
                <a:latin typeface="Arial"/>
              </a:rPr>
              <a:t>Drive: The Surprising Truth About What Motivates Us</a:t>
            </a:r>
            <a:r>
              <a:rPr lang="en-US" sz="1100" dirty="0">
                <a:latin typeface="Arial"/>
              </a:rPr>
              <a:t>. Penguin Group USA. Pink, D. </a:t>
            </a:r>
          </a:p>
          <a:p>
            <a:r>
              <a:rPr lang="en-US" sz="1100" dirty="0">
                <a:latin typeface="Arial"/>
              </a:rPr>
              <a:t> </a:t>
            </a:r>
          </a:p>
          <a:p>
            <a:pPr lvl="0"/>
            <a:r>
              <a:rPr lang="en-US" sz="1100" i="1" dirty="0">
                <a:latin typeface="Arial"/>
              </a:rPr>
              <a:t>The Element: How Finding Your Passion Changes Everything</a:t>
            </a:r>
            <a:r>
              <a:rPr lang="en-US" sz="1100" dirty="0">
                <a:latin typeface="Arial"/>
              </a:rPr>
              <a:t>. Penguin Group USA. Robinson, Sir Ken. (2009). </a:t>
            </a:r>
          </a:p>
          <a:p>
            <a:r>
              <a:rPr lang="en-US" sz="1100" dirty="0">
                <a:latin typeface="Arial"/>
              </a:rPr>
              <a:t> </a:t>
            </a:r>
          </a:p>
          <a:p>
            <a:r>
              <a:rPr lang="en-US" sz="1100" i="1" dirty="0">
                <a:latin typeface="Arial"/>
              </a:rPr>
              <a:t>Creating a New Vision for Public Education in Texas</a:t>
            </a:r>
            <a:r>
              <a:rPr lang="en-US" sz="1100" dirty="0">
                <a:latin typeface="Arial"/>
              </a:rPr>
              <a:t>. Texas Association of School Administrators</a:t>
            </a:r>
            <a:r>
              <a:rPr lang="en-US" sz="1100" dirty="0">
                <a:latin typeface="Arial"/>
                <a:cs typeface="Arial"/>
              </a:rPr>
              <a:t>.</a:t>
            </a:r>
            <a:r>
              <a:rPr lang="en-US" sz="1100" u="sng" dirty="0">
                <a:latin typeface="Arial"/>
                <a:cs typeface="Arial"/>
                <a:hlinkClick r:id="rId3"/>
              </a:rPr>
              <a:t> www.tasanet.org/transformation</a:t>
            </a:r>
            <a:r>
              <a:rPr lang="en-US" sz="1100" dirty="0">
                <a:latin typeface="Arial"/>
              </a:rPr>
              <a:t>.</a:t>
            </a:r>
          </a:p>
          <a:p>
            <a:endParaRPr lang="en-US" sz="1100" dirty="0">
              <a:latin typeface="Arial"/>
            </a:endParaRPr>
          </a:p>
          <a:p>
            <a:r>
              <a:rPr lang="en-US" sz="1100" i="1" dirty="0">
                <a:latin typeface="Arial"/>
              </a:rPr>
              <a:t>The Moral Imperative: From Vision to Action</a:t>
            </a:r>
            <a:r>
              <a:rPr lang="en-US" sz="1100" dirty="0">
                <a:latin typeface="Arial"/>
              </a:rPr>
              <a:t>. Future-Ready Superintendents Leadership Institute.  (2014).</a:t>
            </a:r>
            <a:r>
              <a:rPr lang="en-US" sz="1100" u="sng" dirty="0">
                <a:hlinkClick r:id="rId3"/>
              </a:rPr>
              <a:t> </a:t>
            </a:r>
            <a:r>
              <a:rPr lang="en-US" sz="1100" u="sng" dirty="0">
                <a:latin typeface="Arial"/>
                <a:cs typeface="Arial"/>
                <a:hlinkClick r:id="rId3"/>
              </a:rPr>
              <a:t>www.tasanet.org/transformation</a:t>
            </a:r>
            <a:r>
              <a:rPr lang="en-US" sz="1100" u="sng" dirty="0">
                <a:latin typeface="Arial"/>
                <a:cs typeface="Arial"/>
              </a:rPr>
              <a:t>.</a:t>
            </a:r>
            <a:endParaRPr lang="en-US" sz="1100" dirty="0">
              <a:latin typeface="Arial"/>
              <a:cs typeface="Arial"/>
            </a:endParaRPr>
          </a:p>
          <a:p>
            <a:pPr lvl="0"/>
            <a:endParaRPr lang="en-US" sz="1100" i="1" dirty="0">
              <a:latin typeface="Arial"/>
            </a:endParaRPr>
          </a:p>
          <a:p>
            <a:pPr lvl="0"/>
            <a:r>
              <a:rPr lang="en-US" sz="1100" i="1" dirty="0">
                <a:latin typeface="Arial"/>
              </a:rPr>
              <a:t>The Ever Increasing Burden on America’s Public Schools</a:t>
            </a:r>
            <a:r>
              <a:rPr lang="en-US" sz="1100" dirty="0">
                <a:latin typeface="Arial"/>
              </a:rPr>
              <a:t>. Vollmer, J. </a:t>
            </a:r>
            <a:r>
              <a:rPr lang="en-US" sz="1100" u="sng" dirty="0">
                <a:latin typeface="Arial"/>
                <a:hlinkClick r:id="rId4"/>
              </a:rPr>
              <a:t>http://www.jamievollmer.com/poster.html</a:t>
            </a:r>
            <a:r>
              <a:rPr lang="en-US" sz="1100" dirty="0">
                <a:latin typeface="Arial"/>
              </a:rPr>
              <a:t>. </a:t>
            </a:r>
          </a:p>
          <a:p>
            <a:endParaRPr lang="en-US" sz="1100" i="1" dirty="0">
              <a:latin typeface="Arial"/>
            </a:endParaRPr>
          </a:p>
          <a:p>
            <a:pPr lvl="0"/>
            <a:endParaRPr lang="en-US" sz="1100" dirty="0">
              <a:latin typeface="Arial"/>
            </a:endParaRPr>
          </a:p>
          <a:p>
            <a:pPr lvl="0"/>
            <a:endParaRPr lang="en-US" sz="1100" dirty="0">
              <a:latin typeface="Arial"/>
            </a:endParaRPr>
          </a:p>
          <a:p>
            <a:pPr lvl="0"/>
            <a:r>
              <a:rPr lang="en-US" sz="1100" dirty="0">
                <a:latin typeface="Arial"/>
              </a:rPr>
              <a:t> </a:t>
            </a:r>
          </a:p>
        </p:txBody>
      </p:sp>
      <p:sp>
        <p:nvSpPr>
          <p:cNvPr id="6" name="Slide Number Placeholder 4"/>
          <p:cNvSpPr txBox="1">
            <a:spLocks/>
          </p:cNvSpPr>
          <p:nvPr/>
        </p:nvSpPr>
        <p:spPr>
          <a:xfrm>
            <a:off x="8446269" y="48586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9"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
        <p:nvSpPr>
          <p:cNvPr id="2" name="TextBox 1"/>
          <p:cNvSpPr txBox="1"/>
          <p:nvPr/>
        </p:nvSpPr>
        <p:spPr>
          <a:xfrm>
            <a:off x="-342900" y="3149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685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REFLECTION</a:t>
            </a:r>
          </a:p>
        </p:txBody>
      </p:sp>
      <p:sp>
        <p:nvSpPr>
          <p:cNvPr id="2" name="Content Placeholder 1"/>
          <p:cNvSpPr>
            <a:spLocks noGrp="1"/>
          </p:cNvSpPr>
          <p:nvPr>
            <p:ph sz="quarter" idx="1"/>
          </p:nvPr>
        </p:nvSpPr>
        <p:spPr/>
        <p:txBody>
          <a:bodyPr>
            <a:normAutofit/>
          </a:bodyPr>
          <a:lstStyle/>
          <a:p>
            <a:pPr>
              <a:buNone/>
            </a:pPr>
            <a:r>
              <a:rPr lang="en-US" sz="2000" dirty="0"/>
              <a:t>Think about the last time you were in school as a student…	</a:t>
            </a:r>
          </a:p>
          <a:p>
            <a:pPr lvl="1">
              <a:buSzPct val="75000"/>
            </a:pPr>
            <a:r>
              <a:rPr lang="en-US" sz="2000" i="1" dirty="0"/>
              <a:t>What was “schooling” like?  </a:t>
            </a:r>
          </a:p>
          <a:p>
            <a:pPr lvl="1">
              <a:buSzPct val="75000"/>
            </a:pPr>
            <a:r>
              <a:rPr lang="en-US" sz="2000" i="1" dirty="0"/>
              <a:t>How did you experience your average day?</a:t>
            </a:r>
          </a:p>
          <a:p>
            <a:pPr lvl="1">
              <a:buSzPct val="75000"/>
              <a:buNone/>
            </a:pPr>
            <a:endParaRPr lang="en-US" sz="2000" dirty="0"/>
          </a:p>
          <a:p>
            <a:pPr>
              <a:buSzPct val="75000"/>
              <a:buNone/>
            </a:pPr>
            <a:r>
              <a:rPr lang="en-US" sz="2000" dirty="0"/>
              <a:t>What has changed in the world  since then?</a:t>
            </a:r>
          </a:p>
          <a:p>
            <a:pPr lvl="1">
              <a:buSzPct val="75000"/>
            </a:pPr>
            <a:r>
              <a:rPr lang="en-US" sz="2000" i="1" dirty="0"/>
              <a:t>How well have our schools responded to these changes?</a:t>
            </a:r>
          </a:p>
          <a:p>
            <a:pPr lvl="1">
              <a:buSzPct val="75000"/>
            </a:pPr>
            <a:r>
              <a:rPr lang="en-US" sz="2000" i="1" dirty="0"/>
              <a:t>How do our students today experience an average school day?</a:t>
            </a:r>
            <a:endParaRPr lang="en-US" sz="2000" i="1" dirty="0">
              <a:solidFill>
                <a:srgbClr val="800000"/>
              </a:solidFill>
            </a:endParaRPr>
          </a:p>
          <a:p>
            <a:pPr lvl="1" indent="-742950">
              <a:buNone/>
            </a:pPr>
            <a:endParaRPr lang="en-US" sz="1946" i="1" dirty="0">
              <a:solidFill>
                <a:srgbClr val="800000"/>
              </a:solidFill>
            </a:endParaRPr>
          </a:p>
          <a:p>
            <a:pPr lvl="1" indent="-742950">
              <a:buNone/>
            </a:pPr>
            <a:endParaRPr lang="en-US" sz="1946" i="1" dirty="0">
              <a:solidFill>
                <a:srgbClr val="800000"/>
              </a:solidFill>
            </a:endParaRPr>
          </a:p>
        </p:txBody>
      </p:sp>
      <p:sp>
        <p:nvSpPr>
          <p:cNvPr id="5" name="Slide Number Placeholder 4"/>
          <p:cNvSpPr>
            <a:spLocks noGrp="1"/>
          </p:cNvSpPr>
          <p:nvPr>
            <p:ph type="sldNum" sz="quarter" idx="4294967295"/>
          </p:nvPr>
        </p:nvSpPr>
        <p:spPr>
          <a:xfrm>
            <a:off x="8435975" y="4808538"/>
            <a:ext cx="581025" cy="184150"/>
          </a:xfrm>
        </p:spPr>
        <p:txBody>
          <a:bodyPr/>
          <a:lstStyle/>
          <a:p>
            <a:fld id="{3F305376-73CC-47B5-B762-CB20690C4893}" type="slidenum">
              <a:rPr lang="en-US" smtClean="0"/>
              <a:pPr/>
              <a:t>2</a:t>
            </a:fld>
            <a:endParaRPr lang="en-US" dirty="0"/>
          </a:p>
        </p:txBody>
      </p:sp>
      <p:sp>
        <p:nvSpPr>
          <p:cNvPr id="6"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503237"/>
            <a:ext cx="8001000" cy="828675"/>
          </a:xfrm>
        </p:spPr>
        <p:txBody>
          <a:bodyPr>
            <a:noAutofit/>
          </a:bodyPr>
          <a:lstStyle/>
          <a:p>
            <a:pPr algn="ctr"/>
            <a:r>
              <a:rPr lang="en-US" sz="2800" b="1" dirty="0">
                <a:solidFill>
                  <a:schemeClr val="accent1"/>
                </a:solidFill>
              </a:rPr>
              <a:t>TASA’s </a:t>
            </a:r>
            <a:br>
              <a:rPr lang="en-US" sz="2800" b="1" dirty="0">
                <a:solidFill>
                  <a:schemeClr val="accent1"/>
                </a:solidFill>
              </a:rPr>
            </a:br>
            <a:r>
              <a:rPr lang="en-US" sz="2800" b="1" dirty="0">
                <a:solidFill>
                  <a:schemeClr val="accent1"/>
                </a:solidFill>
              </a:rPr>
              <a:t>Transformation Tools &amp; Supports </a:t>
            </a:r>
          </a:p>
        </p:txBody>
      </p:sp>
      <p:sp>
        <p:nvSpPr>
          <p:cNvPr id="7" name="Slide Number Placeholder 4"/>
          <p:cNvSpPr txBox="1">
            <a:spLocks/>
          </p:cNvSpPr>
          <p:nvPr/>
        </p:nvSpPr>
        <p:spPr>
          <a:xfrm>
            <a:off x="84208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6" name="TextBox 5"/>
          <p:cNvSpPr txBox="1"/>
          <p:nvPr/>
        </p:nvSpPr>
        <p:spPr>
          <a:xfrm>
            <a:off x="469901" y="4194946"/>
            <a:ext cx="8166100" cy="461665"/>
          </a:xfrm>
          <a:prstGeom prst="rect">
            <a:avLst/>
          </a:prstGeom>
          <a:noFill/>
        </p:spPr>
        <p:txBody>
          <a:bodyPr wrap="square" rtlCol="0">
            <a:spAutoFit/>
          </a:bodyPr>
          <a:lstStyle/>
          <a:p>
            <a:pPr algn="ctr"/>
            <a:r>
              <a:rPr lang="en-US" sz="1200" dirty="0">
                <a:solidFill>
                  <a:schemeClr val="accent2"/>
                </a:solidFill>
                <a:latin typeface="Arial"/>
                <a:cs typeface="Arial"/>
              </a:rPr>
              <a:t>One of a series of professional development modules developed by the Texas Association of School Administrators</a:t>
            </a:r>
          </a:p>
          <a:p>
            <a:pPr algn="ctr"/>
            <a:r>
              <a:rPr lang="en-US" sz="1200" dirty="0">
                <a:solidFill>
                  <a:schemeClr val="accent2"/>
                </a:solidFill>
                <a:latin typeface="Arial"/>
                <a:cs typeface="Arial"/>
              </a:rPr>
              <a:t>(Module 1 adapted from a presentation of the 2013 Texas Future-Ready Superintendents Leadership Institute) </a:t>
            </a:r>
          </a:p>
        </p:txBody>
      </p:sp>
      <p:sp>
        <p:nvSpPr>
          <p:cNvPr id="10" name="TextBox 9"/>
          <p:cNvSpPr txBox="1"/>
          <p:nvPr/>
        </p:nvSpPr>
        <p:spPr>
          <a:xfrm>
            <a:off x="469901" y="2844800"/>
            <a:ext cx="8166100" cy="738664"/>
          </a:xfrm>
          <a:prstGeom prst="rect">
            <a:avLst/>
          </a:prstGeom>
          <a:noFill/>
        </p:spPr>
        <p:txBody>
          <a:bodyPr wrap="square" rtlCol="0">
            <a:spAutoFit/>
          </a:bodyPr>
          <a:lstStyle/>
          <a:p>
            <a:pPr algn="ctr"/>
            <a:r>
              <a:rPr lang="en-US" sz="1400" dirty="0"/>
              <a:t>	</a:t>
            </a:r>
          </a:p>
          <a:p>
            <a:pPr algn="ctr"/>
            <a:r>
              <a:rPr lang="en-US" sz="1400" u="sng" dirty="0">
                <a:latin typeface="Arial"/>
                <a:cs typeface="Arial"/>
                <a:hlinkClick r:id="rId3"/>
              </a:rPr>
              <a:t>www.tasanet.org</a:t>
            </a:r>
            <a:endParaRPr lang="en-US" sz="1400" dirty="0">
              <a:latin typeface="Arial"/>
              <a:cs typeface="Arial"/>
            </a:endParaRPr>
          </a:p>
          <a:p>
            <a:pPr algn="ctr"/>
            <a:endParaRPr lang="en-US" sz="1400" dirty="0"/>
          </a:p>
        </p:txBody>
      </p:sp>
      <p:sp>
        <p:nvSpPr>
          <p:cNvPr id="5" name="TextBox 4"/>
          <p:cNvSpPr txBox="1"/>
          <p:nvPr/>
        </p:nvSpPr>
        <p:spPr>
          <a:xfrm>
            <a:off x="423325" y="4820334"/>
            <a:ext cx="817727" cy="553998"/>
          </a:xfrm>
          <a:prstGeom prst="rect">
            <a:avLst/>
          </a:prstGeom>
          <a:noFill/>
        </p:spPr>
        <p:txBody>
          <a:bodyPr wrap="none" rtlCol="0">
            <a:spAutoFit/>
          </a:bodyPr>
          <a:lstStyle/>
          <a:p>
            <a:r>
              <a:rPr lang="en-US" sz="1200" dirty="0">
                <a:solidFill>
                  <a:schemeClr val="bg1"/>
                </a:solidFill>
                <a:latin typeface="Arial"/>
                <a:cs typeface="Arial"/>
              </a:rPr>
              <a:t>Module 1</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Session Agenda</a:t>
            </a:r>
          </a:p>
        </p:txBody>
      </p:sp>
      <p:sp>
        <p:nvSpPr>
          <p:cNvPr id="3" name="Content Placeholder 2"/>
          <p:cNvSpPr>
            <a:spLocks noGrp="1"/>
          </p:cNvSpPr>
          <p:nvPr>
            <p:ph idx="1"/>
          </p:nvPr>
        </p:nvSpPr>
        <p:spPr>
          <a:xfrm>
            <a:off x="749300" y="1003301"/>
            <a:ext cx="7950200" cy="3619500"/>
          </a:xfrm>
        </p:spPr>
        <p:txBody>
          <a:bodyPr>
            <a:noAutofit/>
          </a:bodyPr>
          <a:lstStyle/>
          <a:p>
            <a:pPr>
              <a:lnSpc>
                <a:spcPts val="2200"/>
              </a:lnSpc>
              <a:spcBef>
                <a:spcPts val="0"/>
              </a:spcBef>
            </a:pPr>
            <a:r>
              <a:rPr lang="en-US" sz="1800" b="1" dirty="0">
                <a:solidFill>
                  <a:schemeClr val="accent1"/>
                </a:solidFill>
                <a:latin typeface="+mj-lt"/>
              </a:rPr>
              <a:t>Reflect on the current state of education</a:t>
            </a:r>
          </a:p>
          <a:p>
            <a:pPr lvl="1">
              <a:lnSpc>
                <a:spcPts val="2200"/>
              </a:lnSpc>
              <a:spcBef>
                <a:spcPts val="0"/>
              </a:spcBef>
              <a:buSzPct val="70000"/>
            </a:pPr>
            <a:r>
              <a:rPr lang="en-US" sz="2000" i="1" dirty="0"/>
              <a:t>Why do we need a new vision for education?</a:t>
            </a:r>
          </a:p>
          <a:p>
            <a:pPr lvl="1">
              <a:lnSpc>
                <a:spcPts val="2200"/>
              </a:lnSpc>
              <a:spcBef>
                <a:spcPts val="0"/>
              </a:spcBef>
              <a:buSzPct val="70000"/>
            </a:pPr>
            <a:r>
              <a:rPr lang="en-US" sz="2000" i="1" dirty="0"/>
              <a:t>What are our highest hopes for our students?</a:t>
            </a:r>
          </a:p>
          <a:p>
            <a:pPr lvl="1">
              <a:lnSpc>
                <a:spcPts val="2200"/>
              </a:lnSpc>
              <a:spcBef>
                <a:spcPts val="0"/>
              </a:spcBef>
              <a:buSzPct val="70000"/>
            </a:pPr>
            <a:r>
              <a:rPr lang="en-US" sz="2000" i="1" dirty="0"/>
              <a:t>What type of future do we want for them?</a:t>
            </a:r>
          </a:p>
          <a:p>
            <a:pPr marL="320040" lvl="1" indent="0">
              <a:lnSpc>
                <a:spcPts val="2200"/>
              </a:lnSpc>
              <a:spcBef>
                <a:spcPts val="0"/>
              </a:spcBef>
              <a:buSzPct val="70000"/>
              <a:buNone/>
            </a:pPr>
            <a:endParaRPr lang="en-US" sz="2000" dirty="0"/>
          </a:p>
          <a:p>
            <a:pPr>
              <a:lnSpc>
                <a:spcPts val="2200"/>
              </a:lnSpc>
              <a:spcBef>
                <a:spcPts val="0"/>
              </a:spcBef>
              <a:buSzPct val="70000"/>
            </a:pPr>
            <a:r>
              <a:rPr lang="en-US" sz="1800" b="1" dirty="0">
                <a:solidFill>
                  <a:srgbClr val="D34817"/>
                </a:solidFill>
                <a:latin typeface="+mj-lt"/>
              </a:rPr>
              <a:t>Discuss the context for change</a:t>
            </a:r>
          </a:p>
          <a:p>
            <a:pPr lvl="1">
              <a:lnSpc>
                <a:spcPts val="2200"/>
              </a:lnSpc>
              <a:spcBef>
                <a:spcPts val="0"/>
              </a:spcBef>
              <a:buSzPct val="70000"/>
            </a:pPr>
            <a:r>
              <a:rPr lang="en-US" sz="2000" i="1" dirty="0"/>
              <a:t>Why transformation now?</a:t>
            </a:r>
          </a:p>
          <a:p>
            <a:pPr lvl="1">
              <a:lnSpc>
                <a:spcPts val="2200"/>
              </a:lnSpc>
              <a:spcBef>
                <a:spcPts val="0"/>
              </a:spcBef>
              <a:buSzPct val="70000"/>
            </a:pPr>
            <a:r>
              <a:rPr lang="en-US" sz="2000" i="1" dirty="0"/>
              <a:t>What is keeping transformation from occurring?</a:t>
            </a:r>
          </a:p>
          <a:p>
            <a:pPr lvl="1">
              <a:lnSpc>
                <a:spcPts val="2200"/>
              </a:lnSpc>
              <a:spcBef>
                <a:spcPts val="0"/>
              </a:spcBef>
              <a:buSzPct val="70000"/>
            </a:pPr>
            <a:endParaRPr lang="en-US" sz="2000" dirty="0"/>
          </a:p>
          <a:p>
            <a:pPr>
              <a:lnSpc>
                <a:spcPts val="2200"/>
              </a:lnSpc>
              <a:spcBef>
                <a:spcPts val="0"/>
              </a:spcBef>
              <a:buSzPct val="70000"/>
            </a:pPr>
            <a:r>
              <a:rPr lang="en-US" sz="1800" b="1" dirty="0">
                <a:solidFill>
                  <a:srgbClr val="D34817"/>
                </a:solidFill>
                <a:latin typeface="+mj-lt"/>
              </a:rPr>
              <a:t>Develop a vision for the future</a:t>
            </a:r>
          </a:p>
          <a:p>
            <a:pPr lvl="1">
              <a:lnSpc>
                <a:spcPts val="2200"/>
              </a:lnSpc>
              <a:spcBef>
                <a:spcPts val="0"/>
              </a:spcBef>
              <a:buSzPct val="70000"/>
            </a:pPr>
            <a:r>
              <a:rPr lang="en-US" sz="2000" i="1" dirty="0"/>
              <a:t>How well is our district preparing students to be future-ready?</a:t>
            </a:r>
          </a:p>
          <a:p>
            <a:pPr lvl="1">
              <a:lnSpc>
                <a:spcPts val="2200"/>
              </a:lnSpc>
              <a:spcBef>
                <a:spcPts val="0"/>
              </a:spcBef>
              <a:buSzPct val="70000"/>
            </a:pPr>
            <a:r>
              <a:rPr lang="en-US" sz="2000" i="1" dirty="0"/>
              <a:t>What steps must our district take to prepare our students for their future?</a:t>
            </a:r>
          </a:p>
          <a:p>
            <a:pPr>
              <a:lnSpc>
                <a:spcPts val="2200"/>
              </a:lnSpc>
              <a:spcBef>
                <a:spcPts val="0"/>
              </a:spcBef>
            </a:pPr>
            <a:endParaRPr lang="en-US" sz="2000" dirty="0"/>
          </a:p>
        </p:txBody>
      </p:sp>
      <p:sp>
        <p:nvSpPr>
          <p:cNvPr id="5" name="Slide Number Placeholder 4"/>
          <p:cNvSpPr txBox="1">
            <a:spLocks/>
          </p:cNvSpPr>
          <p:nvPr/>
        </p:nvSpPr>
        <p:spPr>
          <a:xfrm>
            <a:off x="8420869" y="48332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7"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04800"/>
            <a:ext cx="8039100" cy="619123"/>
          </a:xfrm>
        </p:spPr>
        <p:txBody>
          <a:bodyPr>
            <a:noAutofit/>
          </a:bodyPr>
          <a:lstStyle/>
          <a:p>
            <a:pPr algn="ctr"/>
            <a:r>
              <a:rPr lang="en-US" sz="2800" dirty="0"/>
              <a:t>Starting the Discussion</a:t>
            </a:r>
          </a:p>
        </p:txBody>
      </p:sp>
      <p:sp>
        <p:nvSpPr>
          <p:cNvPr id="3" name="Content Placeholder 2"/>
          <p:cNvSpPr>
            <a:spLocks noGrp="1"/>
          </p:cNvSpPr>
          <p:nvPr>
            <p:ph idx="1"/>
          </p:nvPr>
        </p:nvSpPr>
        <p:spPr>
          <a:xfrm>
            <a:off x="673100" y="3503801"/>
            <a:ext cx="7734300" cy="1195199"/>
          </a:xfrm>
        </p:spPr>
        <p:txBody>
          <a:bodyPr>
            <a:normAutofit/>
          </a:bodyPr>
          <a:lstStyle/>
          <a:p>
            <a:pPr marL="365760" indent="-228600">
              <a:spcBef>
                <a:spcPts val="0"/>
              </a:spcBef>
              <a:buNone/>
            </a:pPr>
            <a:r>
              <a:rPr lang="en-US" sz="1600" dirty="0"/>
              <a:t>Reflection Questions:</a:t>
            </a:r>
          </a:p>
          <a:p>
            <a:pPr marL="457200" lvl="1">
              <a:spcBef>
                <a:spcPts val="0"/>
              </a:spcBef>
              <a:buSzPct val="70000"/>
            </a:pPr>
            <a:r>
              <a:rPr lang="en-US" sz="1600" i="1" dirty="0"/>
              <a:t>What are your highest hopes for our students?</a:t>
            </a:r>
          </a:p>
          <a:p>
            <a:pPr marL="457200" lvl="1">
              <a:spcBef>
                <a:spcPts val="0"/>
              </a:spcBef>
              <a:buSzPct val="70000"/>
            </a:pPr>
            <a:r>
              <a:rPr lang="en-US" sz="1600" i="1" dirty="0"/>
              <a:t>What type of future</a:t>
            </a:r>
            <a:r>
              <a:rPr lang="en-US" sz="1600" i="1" baseline="0" dirty="0"/>
              <a:t> </a:t>
            </a:r>
            <a:r>
              <a:rPr lang="en-US" sz="1600" i="1" dirty="0"/>
              <a:t>do you want for them?</a:t>
            </a:r>
          </a:p>
          <a:p>
            <a:pPr marL="457200" lvl="1">
              <a:spcBef>
                <a:spcPts val="0"/>
              </a:spcBef>
              <a:buSzPct val="70000"/>
            </a:pPr>
            <a:r>
              <a:rPr lang="en-US" sz="1600" i="1" dirty="0"/>
              <a:t>Why do we need a new vision for education?</a:t>
            </a:r>
          </a:p>
          <a:p>
            <a:pPr>
              <a:buNone/>
            </a:pPr>
            <a:endParaRPr lang="en-US" dirty="0"/>
          </a:p>
          <a:p>
            <a:endParaRPr lang="en-US" dirty="0"/>
          </a:p>
        </p:txBody>
      </p:sp>
      <p:sp>
        <p:nvSpPr>
          <p:cNvPr id="5" name="Slide Number Placeholder 4"/>
          <p:cNvSpPr txBox="1">
            <a:spLocks/>
          </p:cNvSpPr>
          <p:nvPr/>
        </p:nvSpPr>
        <p:spPr>
          <a:xfrm>
            <a:off x="84081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8" name="Picture 7" descr="Screen Shot 2014-03-10 at 4.12.01 PM.png">
            <a:hlinkClick r:id="rId3"/>
          </p:cNvPr>
          <p:cNvPicPr>
            <a:picLocks noChangeAspect="1"/>
          </p:cNvPicPr>
          <p:nvPr/>
        </p:nvPicPr>
        <p:blipFill>
          <a:blip r:embed="rId4"/>
          <a:srcRect l="3243" r="3243"/>
          <a:stretch>
            <a:fillRect/>
          </a:stretch>
        </p:blipFill>
        <p:spPr>
          <a:xfrm>
            <a:off x="2662766" y="1470172"/>
            <a:ext cx="3729064" cy="1782835"/>
          </a:xfrm>
          <a:prstGeom prst="rect">
            <a:avLst/>
          </a:prstGeom>
        </p:spPr>
      </p:pic>
      <p:sp>
        <p:nvSpPr>
          <p:cNvPr id="6" name="Rectangle 5"/>
          <p:cNvSpPr/>
          <p:nvPr/>
        </p:nvSpPr>
        <p:spPr>
          <a:xfrm>
            <a:off x="571500" y="929213"/>
            <a:ext cx="8102600" cy="400110"/>
          </a:xfrm>
          <a:prstGeom prst="rect">
            <a:avLst/>
          </a:prstGeom>
        </p:spPr>
        <p:txBody>
          <a:bodyPr wrap="square">
            <a:spAutoFit/>
          </a:bodyPr>
          <a:lstStyle/>
          <a:p>
            <a:pPr algn="ctr"/>
            <a:r>
              <a:rPr lang="en-US" sz="2000" b="1" dirty="0">
                <a:solidFill>
                  <a:schemeClr val="accent1"/>
                </a:solidFill>
                <a:latin typeface="+mj-lt"/>
              </a:rPr>
              <a:t>Sir Ken Robinson– Changing Paradigms (video)</a:t>
            </a:r>
          </a:p>
        </p:txBody>
      </p:sp>
      <p:sp>
        <p:nvSpPr>
          <p:cNvPr id="10"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
        <p:nvSpPr>
          <p:cNvPr id="7" name="TextBox 6"/>
          <p:cNvSpPr txBox="1"/>
          <p:nvPr/>
        </p:nvSpPr>
        <p:spPr>
          <a:xfrm>
            <a:off x="1024464" y="3186963"/>
            <a:ext cx="7044266" cy="338554"/>
          </a:xfrm>
          <a:prstGeom prst="rect">
            <a:avLst/>
          </a:prstGeom>
          <a:noFill/>
        </p:spPr>
        <p:txBody>
          <a:bodyPr wrap="square" rtlCol="0">
            <a:spAutoFit/>
          </a:bodyPr>
          <a:lstStyle/>
          <a:p>
            <a:pPr algn="ctr"/>
            <a:r>
              <a:rPr lang="en-US" sz="1600" dirty="0">
                <a:hlinkClick r:id="rId3"/>
              </a:rPr>
              <a:t>https://</a:t>
            </a:r>
            <a:r>
              <a:rPr lang="en-US" sz="1600" dirty="0" err="1">
                <a:hlinkClick r:id="rId3"/>
              </a:rPr>
              <a:t>www.youtube.com</a:t>
            </a:r>
            <a:r>
              <a:rPr lang="en-US" sz="1600" dirty="0">
                <a:hlinkClick r:id="rId3"/>
              </a:rPr>
              <a:t>/</a:t>
            </a:r>
            <a:r>
              <a:rPr lang="en-US" sz="1600" dirty="0" err="1">
                <a:hlinkClick r:id="rId3"/>
              </a:rPr>
              <a:t>watch?v</a:t>
            </a:r>
            <a:r>
              <a:rPr lang="en-US" sz="1600" dirty="0">
                <a:hlinkClick r:id="rId3"/>
              </a:rPr>
              <a:t>=zDZFcDGpL4U</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45672"/>
            <a:ext cx="8089900" cy="606821"/>
          </a:xfrm>
        </p:spPr>
        <p:txBody>
          <a:bodyPr>
            <a:normAutofit/>
          </a:bodyPr>
          <a:lstStyle/>
          <a:p>
            <a:pPr algn="ctr"/>
            <a:r>
              <a:rPr lang="en-US" sz="2800" dirty="0"/>
              <a:t>Starting the Discussion</a:t>
            </a:r>
          </a:p>
        </p:txBody>
      </p:sp>
      <p:sp>
        <p:nvSpPr>
          <p:cNvPr id="8" name="Text Placeholder 7"/>
          <p:cNvSpPr>
            <a:spLocks noGrp="1"/>
          </p:cNvSpPr>
          <p:nvPr>
            <p:ph sz="quarter" idx="1"/>
          </p:nvPr>
        </p:nvSpPr>
        <p:spPr>
          <a:xfrm>
            <a:off x="419100" y="928854"/>
            <a:ext cx="8267700" cy="358077"/>
          </a:xfrm>
        </p:spPr>
        <p:txBody>
          <a:bodyPr>
            <a:normAutofit fontScale="92500" lnSpcReduction="10000"/>
          </a:bodyPr>
          <a:lstStyle/>
          <a:p>
            <a:pPr algn="ctr"/>
            <a:r>
              <a:rPr lang="en-US" sz="2000" b="0" dirty="0">
                <a:solidFill>
                  <a:schemeClr val="accent1"/>
                </a:solidFill>
                <a:latin typeface="+mj-lt"/>
              </a:rPr>
              <a:t>The Voice of the Active Learner (video)</a:t>
            </a:r>
          </a:p>
          <a:p>
            <a:endParaRPr lang="en-US" dirty="0"/>
          </a:p>
        </p:txBody>
      </p:sp>
      <p:sp>
        <p:nvSpPr>
          <p:cNvPr id="5" name="Slide Number Placeholder 4"/>
          <p:cNvSpPr txBox="1">
            <a:spLocks/>
          </p:cNvSpPr>
          <p:nvPr/>
        </p:nvSpPr>
        <p:spPr>
          <a:xfrm>
            <a:off x="8408169" y="48078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6" name="Picture 5" descr="Screen Shot 2014-03-10 at 4.36.57 PM.png">
            <a:hlinkClick r:id="rId3"/>
          </p:cNvPr>
          <p:cNvPicPr>
            <a:picLocks noChangeAspect="1"/>
          </p:cNvPicPr>
          <p:nvPr/>
        </p:nvPicPr>
        <p:blipFill>
          <a:blip r:embed="rId4"/>
          <a:srcRect l="5271" r="1054"/>
          <a:stretch>
            <a:fillRect/>
          </a:stretch>
        </p:blipFill>
        <p:spPr>
          <a:xfrm>
            <a:off x="2603500" y="1363130"/>
            <a:ext cx="3931077" cy="1978722"/>
          </a:xfrm>
          <a:prstGeom prst="rect">
            <a:avLst/>
          </a:prstGeom>
        </p:spPr>
      </p:pic>
      <p:sp>
        <p:nvSpPr>
          <p:cNvPr id="10" name="Content Placeholder 2"/>
          <p:cNvSpPr txBox="1">
            <a:spLocks/>
          </p:cNvSpPr>
          <p:nvPr/>
        </p:nvSpPr>
        <p:spPr>
          <a:xfrm>
            <a:off x="673100" y="3503801"/>
            <a:ext cx="7734300" cy="1195199"/>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None/>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1"/>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3"/>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2"/>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365760" indent="-228600">
              <a:spcBef>
                <a:spcPts val="0"/>
              </a:spcBef>
            </a:pPr>
            <a:r>
              <a:rPr lang="en-US" sz="1600" dirty="0"/>
              <a:t>Reflection Questions:</a:t>
            </a:r>
          </a:p>
          <a:p>
            <a:pPr marL="457200" lvl="1">
              <a:spcBef>
                <a:spcPts val="0"/>
              </a:spcBef>
              <a:buSzPct val="70000"/>
            </a:pPr>
            <a:r>
              <a:rPr lang="en-US" sz="1600" i="1" dirty="0"/>
              <a:t>What are your highest hopes for our students?</a:t>
            </a:r>
          </a:p>
          <a:p>
            <a:pPr marL="457200" lvl="1">
              <a:spcBef>
                <a:spcPts val="0"/>
              </a:spcBef>
              <a:buSzPct val="70000"/>
            </a:pPr>
            <a:r>
              <a:rPr lang="en-US" sz="1600" i="1" dirty="0"/>
              <a:t>What type of future do you want for them?</a:t>
            </a:r>
          </a:p>
          <a:p>
            <a:pPr marL="457200" lvl="1">
              <a:spcBef>
                <a:spcPts val="0"/>
              </a:spcBef>
              <a:buSzPct val="70000"/>
            </a:pPr>
            <a:r>
              <a:rPr lang="en-US" sz="1600" i="1" dirty="0"/>
              <a:t>Why do we need a new vision for education?</a:t>
            </a:r>
          </a:p>
          <a:p>
            <a:endParaRPr lang="en-US" dirty="0"/>
          </a:p>
          <a:p>
            <a:endParaRPr lang="en-US" dirty="0"/>
          </a:p>
        </p:txBody>
      </p:sp>
      <p:sp>
        <p:nvSpPr>
          <p:cNvPr id="11"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
        <p:nvSpPr>
          <p:cNvPr id="3" name="TextBox 2"/>
          <p:cNvSpPr txBox="1"/>
          <p:nvPr/>
        </p:nvSpPr>
        <p:spPr>
          <a:xfrm>
            <a:off x="1168399" y="3210467"/>
            <a:ext cx="6832600" cy="338554"/>
          </a:xfrm>
          <a:prstGeom prst="rect">
            <a:avLst/>
          </a:prstGeom>
          <a:noFill/>
        </p:spPr>
        <p:txBody>
          <a:bodyPr wrap="square" rtlCol="0">
            <a:spAutoFit/>
          </a:bodyPr>
          <a:lstStyle/>
          <a:p>
            <a:pPr algn="ctr"/>
            <a:r>
              <a:rPr lang="en-US" sz="1600" dirty="0">
                <a:hlinkClick r:id="rId3"/>
              </a:rPr>
              <a:t>https://</a:t>
            </a:r>
            <a:r>
              <a:rPr lang="en-US" sz="1600" dirty="0" err="1">
                <a:hlinkClick r:id="rId3"/>
              </a:rPr>
              <a:t>www.youtube.com</a:t>
            </a:r>
            <a:r>
              <a:rPr lang="en-US" sz="1600" dirty="0">
                <a:hlinkClick r:id="rId3"/>
              </a:rPr>
              <a:t>/</a:t>
            </a:r>
            <a:r>
              <a:rPr lang="en-US" sz="1600" dirty="0" err="1">
                <a:hlinkClick r:id="rId3"/>
              </a:rPr>
              <a:t>watch?v</a:t>
            </a:r>
            <a:r>
              <a:rPr lang="en-US" sz="1600" dirty="0">
                <a:hlinkClick r:id="rId3"/>
              </a:rPr>
              <a:t>=CZ5Vy9BgSeY</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2300" y="1549401"/>
            <a:ext cx="7937500" cy="1346200"/>
          </a:xfrm>
        </p:spPr>
        <p:txBody>
          <a:bodyPr>
            <a:noAutofit/>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3200" dirty="0"/>
              <a:t>A</a:t>
            </a:r>
            <a:r>
              <a:rPr lang="en-US" sz="3200" baseline="0" dirty="0"/>
              <a:t> Review of </a:t>
            </a:r>
            <a:br>
              <a:rPr lang="en-US" sz="3200" baseline="0" dirty="0"/>
            </a:br>
            <a:r>
              <a:rPr lang="en-US" sz="3200" baseline="0" dirty="0"/>
              <a:t>Industry and Education in American</a:t>
            </a:r>
            <a:r>
              <a:rPr lang="en-US" sz="3200" dirty="0"/>
              <a:t> Culture</a:t>
            </a:r>
            <a:r>
              <a:rPr lang="en-US" sz="3200" baseline="0" dirty="0"/>
              <a:t> </a:t>
            </a:r>
            <a:endParaRPr lang="en-US" sz="3200" dirty="0"/>
          </a:p>
        </p:txBody>
      </p:sp>
      <p:sp>
        <p:nvSpPr>
          <p:cNvPr id="5" name="Slide Number Placeholder 4"/>
          <p:cNvSpPr txBox="1">
            <a:spLocks/>
          </p:cNvSpPr>
          <p:nvPr/>
        </p:nvSpPr>
        <p:spPr>
          <a:xfrm>
            <a:off x="8420869" y="48205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8"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100" y="325434"/>
            <a:ext cx="8178800" cy="661988"/>
          </a:xfrm>
        </p:spPr>
        <p:txBody>
          <a:bodyPr>
            <a:normAutofit/>
          </a:bodyPr>
          <a:lstStyle/>
          <a:p>
            <a:r>
              <a:rPr lang="en-US" sz="3200" dirty="0"/>
              <a:t>19</a:t>
            </a:r>
            <a:r>
              <a:rPr lang="en-US" sz="3200" baseline="30000" dirty="0"/>
              <a:t>th</a:t>
            </a:r>
            <a:r>
              <a:rPr lang="en-US" sz="3200" dirty="0"/>
              <a:t> Century</a:t>
            </a:r>
          </a:p>
        </p:txBody>
      </p:sp>
      <p:sp>
        <p:nvSpPr>
          <p:cNvPr id="5" name="Text Placeholder 4"/>
          <p:cNvSpPr>
            <a:spLocks noGrp="1"/>
          </p:cNvSpPr>
          <p:nvPr>
            <p:ph type="body" idx="1"/>
          </p:nvPr>
        </p:nvSpPr>
        <p:spPr>
          <a:xfrm>
            <a:off x="698500" y="987422"/>
            <a:ext cx="3111500" cy="490756"/>
          </a:xfrm>
        </p:spPr>
        <p:txBody>
          <a:bodyPr/>
          <a:lstStyle/>
          <a:p>
            <a:r>
              <a:rPr lang="en-US" dirty="0"/>
              <a:t>Work</a:t>
            </a:r>
          </a:p>
        </p:txBody>
      </p:sp>
      <p:sp>
        <p:nvSpPr>
          <p:cNvPr id="7" name="Text Placeholder 6"/>
          <p:cNvSpPr>
            <a:spLocks noGrp="1"/>
          </p:cNvSpPr>
          <p:nvPr>
            <p:ph type="body" sz="half" idx="3"/>
          </p:nvPr>
        </p:nvSpPr>
        <p:spPr>
          <a:xfrm>
            <a:off x="4597402" y="869947"/>
            <a:ext cx="3671068" cy="608231"/>
          </a:xfrm>
        </p:spPr>
        <p:txBody>
          <a:bodyPr/>
          <a:lstStyle/>
          <a:p>
            <a:r>
              <a:rPr lang="en-US" dirty="0"/>
              <a:t>Education</a:t>
            </a:r>
          </a:p>
        </p:txBody>
      </p:sp>
      <p:sp>
        <p:nvSpPr>
          <p:cNvPr id="9" name="Slide Number Placeholder 4"/>
          <p:cNvSpPr txBox="1">
            <a:spLocks/>
          </p:cNvSpPr>
          <p:nvPr/>
        </p:nvSpPr>
        <p:spPr>
          <a:xfrm>
            <a:off x="8408169" y="48332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10" name="Picture 9"/>
          <p:cNvPicPr>
            <a:picLocks noChangeAspect="1"/>
          </p:cNvPicPr>
          <p:nvPr/>
        </p:nvPicPr>
        <p:blipFill>
          <a:blip r:embed="rId3"/>
          <a:stretch>
            <a:fillRect/>
          </a:stretch>
        </p:blipFill>
        <p:spPr>
          <a:xfrm>
            <a:off x="762000" y="1478179"/>
            <a:ext cx="3060700" cy="2353912"/>
          </a:xfrm>
          <a:prstGeom prst="rect">
            <a:avLst/>
          </a:prstGeom>
        </p:spPr>
      </p:pic>
      <p:pic>
        <p:nvPicPr>
          <p:cNvPr id="11" name="Picture 10"/>
          <p:cNvPicPr>
            <a:picLocks noChangeAspect="1"/>
          </p:cNvPicPr>
          <p:nvPr/>
        </p:nvPicPr>
        <p:blipFill>
          <a:blip r:embed="rId4"/>
          <a:stretch>
            <a:fillRect/>
          </a:stretch>
        </p:blipFill>
        <p:spPr>
          <a:xfrm>
            <a:off x="4703424" y="1490880"/>
            <a:ext cx="3043575" cy="2341211"/>
          </a:xfrm>
          <a:prstGeom prst="rect">
            <a:avLst/>
          </a:prstGeom>
        </p:spPr>
      </p:pic>
      <p:sp>
        <p:nvSpPr>
          <p:cNvPr id="12"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9572" y="376230"/>
            <a:ext cx="8305800" cy="627067"/>
          </a:xfrm>
        </p:spPr>
        <p:txBody>
          <a:bodyPr>
            <a:normAutofit fontScale="90000"/>
          </a:bodyPr>
          <a:lstStyle/>
          <a:p>
            <a:r>
              <a:rPr lang="en-US" dirty="0"/>
              <a:t>20</a:t>
            </a:r>
            <a:r>
              <a:rPr lang="en-US" baseline="30000" dirty="0"/>
              <a:t>th</a:t>
            </a:r>
            <a:r>
              <a:rPr lang="en-US" dirty="0"/>
              <a:t> Century</a:t>
            </a:r>
          </a:p>
        </p:txBody>
      </p:sp>
      <p:sp>
        <p:nvSpPr>
          <p:cNvPr id="5" name="Text Placeholder 4"/>
          <p:cNvSpPr>
            <a:spLocks noGrp="1"/>
          </p:cNvSpPr>
          <p:nvPr>
            <p:ph type="body" idx="1"/>
          </p:nvPr>
        </p:nvSpPr>
        <p:spPr>
          <a:xfrm>
            <a:off x="685800" y="1003297"/>
            <a:ext cx="4025516" cy="493931"/>
          </a:xfrm>
        </p:spPr>
        <p:txBody>
          <a:bodyPr/>
          <a:lstStyle/>
          <a:p>
            <a:r>
              <a:rPr lang="en-US" dirty="0"/>
              <a:t>Work</a:t>
            </a:r>
          </a:p>
        </p:txBody>
      </p:sp>
      <p:sp>
        <p:nvSpPr>
          <p:cNvPr id="7" name="Text Placeholder 6"/>
          <p:cNvSpPr>
            <a:spLocks noGrp="1"/>
          </p:cNvSpPr>
          <p:nvPr>
            <p:ph type="body" sz="half" idx="3"/>
          </p:nvPr>
        </p:nvSpPr>
        <p:spPr>
          <a:xfrm>
            <a:off x="4572000" y="888997"/>
            <a:ext cx="3962400" cy="608231"/>
          </a:xfrm>
        </p:spPr>
        <p:txBody>
          <a:bodyPr/>
          <a:lstStyle/>
          <a:p>
            <a:r>
              <a:rPr lang="en-US" dirty="0"/>
              <a:t>Education</a:t>
            </a:r>
          </a:p>
        </p:txBody>
      </p:sp>
      <p:sp>
        <p:nvSpPr>
          <p:cNvPr id="9" name="Slide Number Placeholder 4"/>
          <p:cNvSpPr txBox="1">
            <a:spLocks/>
          </p:cNvSpPr>
          <p:nvPr/>
        </p:nvSpPr>
        <p:spPr>
          <a:xfrm>
            <a:off x="8408169" y="48332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10" name="Picture 9"/>
          <p:cNvPicPr>
            <a:picLocks noChangeAspect="1"/>
          </p:cNvPicPr>
          <p:nvPr/>
        </p:nvPicPr>
        <p:blipFill>
          <a:blip r:embed="rId3"/>
          <a:stretch>
            <a:fillRect/>
          </a:stretch>
        </p:blipFill>
        <p:spPr>
          <a:xfrm>
            <a:off x="812800" y="1509928"/>
            <a:ext cx="3100788" cy="2501900"/>
          </a:xfrm>
          <a:prstGeom prst="rect">
            <a:avLst/>
          </a:prstGeom>
        </p:spPr>
      </p:pic>
      <p:pic>
        <p:nvPicPr>
          <p:cNvPr id="11" name="Picture 10"/>
          <p:cNvPicPr>
            <a:picLocks noChangeAspect="1"/>
          </p:cNvPicPr>
          <p:nvPr/>
        </p:nvPicPr>
        <p:blipFill>
          <a:blip r:embed="rId4"/>
          <a:stretch>
            <a:fillRect/>
          </a:stretch>
        </p:blipFill>
        <p:spPr>
          <a:xfrm>
            <a:off x="4655908" y="1509928"/>
            <a:ext cx="3471131" cy="2663009"/>
          </a:xfrm>
          <a:prstGeom prst="rect">
            <a:avLst/>
          </a:prstGeom>
        </p:spPr>
      </p:pic>
      <p:sp>
        <p:nvSpPr>
          <p:cNvPr id="13"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7700" y="366705"/>
            <a:ext cx="8305800" cy="627067"/>
          </a:xfrm>
        </p:spPr>
        <p:txBody>
          <a:bodyPr>
            <a:normAutofit fontScale="90000"/>
          </a:bodyPr>
          <a:lstStyle/>
          <a:p>
            <a:r>
              <a:rPr lang="en-US" dirty="0"/>
              <a:t>21</a:t>
            </a:r>
            <a:r>
              <a:rPr lang="en-US" baseline="30000" dirty="0"/>
              <a:t>st</a:t>
            </a:r>
            <a:r>
              <a:rPr lang="en-US" dirty="0"/>
              <a:t> Century</a:t>
            </a:r>
          </a:p>
        </p:txBody>
      </p:sp>
      <p:sp>
        <p:nvSpPr>
          <p:cNvPr id="4" name="Text Placeholder 3"/>
          <p:cNvSpPr>
            <a:spLocks noGrp="1"/>
          </p:cNvSpPr>
          <p:nvPr>
            <p:ph type="body" idx="1"/>
          </p:nvPr>
        </p:nvSpPr>
        <p:spPr>
          <a:xfrm flipH="1">
            <a:off x="723900" y="993772"/>
            <a:ext cx="3914480" cy="608231"/>
          </a:xfrm>
        </p:spPr>
        <p:txBody>
          <a:bodyPr/>
          <a:lstStyle/>
          <a:p>
            <a:r>
              <a:rPr lang="en-US" dirty="0"/>
              <a:t>Work</a:t>
            </a:r>
          </a:p>
        </p:txBody>
      </p:sp>
      <p:sp>
        <p:nvSpPr>
          <p:cNvPr id="6" name="Text Placeholder 5"/>
          <p:cNvSpPr>
            <a:spLocks noGrp="1"/>
          </p:cNvSpPr>
          <p:nvPr>
            <p:ph type="body" sz="half" idx="3"/>
          </p:nvPr>
        </p:nvSpPr>
        <p:spPr>
          <a:xfrm>
            <a:off x="4381500" y="993772"/>
            <a:ext cx="4178300" cy="608231"/>
          </a:xfrm>
        </p:spPr>
        <p:txBody>
          <a:bodyPr/>
          <a:lstStyle/>
          <a:p>
            <a:r>
              <a:rPr lang="en-US" dirty="0"/>
              <a:t>Education</a:t>
            </a:r>
          </a:p>
        </p:txBody>
      </p:sp>
      <p:sp>
        <p:nvSpPr>
          <p:cNvPr id="9" name="Slide Number Placeholder 4"/>
          <p:cNvSpPr txBox="1">
            <a:spLocks/>
          </p:cNvSpPr>
          <p:nvPr/>
        </p:nvSpPr>
        <p:spPr>
          <a:xfrm>
            <a:off x="8408169" y="4833239"/>
            <a:ext cx="580383" cy="185166"/>
          </a:xfrm>
          <a:prstGeom prst="rect">
            <a:avLst/>
          </a:prstGeom>
          <a:noFill/>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F305376-73CC-47B5-B762-CB20690C4893}" type="slidenum">
              <a:rPr kumimoji="0" lang="en-US" sz="1200" b="0" i="0" u="none" strike="noStrike" kern="1200" cap="none" spc="0" normalizeH="0" baseline="0" noProof="0" smtClean="0">
                <a:ln>
                  <a:noFill/>
                </a:ln>
                <a:solidFill>
                  <a:schemeClr val="bg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bg2"/>
              </a:solidFill>
              <a:effectLst/>
              <a:uLnTx/>
              <a:uFillTx/>
              <a:latin typeface="+mn-lt"/>
              <a:ea typeface="+mn-ea"/>
              <a:cs typeface="+mn-cs"/>
            </a:endParaRPr>
          </a:p>
        </p:txBody>
      </p:sp>
      <p:pic>
        <p:nvPicPr>
          <p:cNvPr id="10" name="Picture 9"/>
          <p:cNvPicPr>
            <a:picLocks noChangeAspect="1"/>
          </p:cNvPicPr>
          <p:nvPr/>
        </p:nvPicPr>
        <p:blipFill>
          <a:blip r:embed="rId3"/>
          <a:stretch>
            <a:fillRect/>
          </a:stretch>
        </p:blipFill>
        <p:spPr>
          <a:xfrm>
            <a:off x="812800" y="1638300"/>
            <a:ext cx="3439998" cy="2209800"/>
          </a:xfrm>
          <a:prstGeom prst="rect">
            <a:avLst/>
          </a:prstGeom>
        </p:spPr>
      </p:pic>
      <p:pic>
        <p:nvPicPr>
          <p:cNvPr id="11" name="Picture 1" descr="ppt image.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280" y="1638300"/>
            <a:ext cx="2168820" cy="2905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ooter Placeholder 2"/>
          <p:cNvSpPr>
            <a:spLocks noGrp="1"/>
          </p:cNvSpPr>
          <p:nvPr>
            <p:ph type="ftr" sz="quarter" idx="4294967295"/>
          </p:nvPr>
        </p:nvSpPr>
        <p:spPr>
          <a:xfrm>
            <a:off x="431800" y="4802188"/>
            <a:ext cx="8242300" cy="379412"/>
          </a:xfrm>
          <a:prstGeom prst="rect">
            <a:avLst/>
          </a:prstGeom>
        </p:spPr>
        <p:txBody>
          <a:bodyPr anchor="ctr" anchorCtr="0"/>
          <a:lstStyle>
            <a:lvl1pPr marL="0" eaLnBrk="1" latinLnBrk="0" hangingPunct="1">
              <a:defRPr kumimoji="0" sz="1200" b="0" i="0">
                <a:solidFill>
                  <a:schemeClr val="bg2">
                    <a:lumMod val="90000"/>
                  </a:schemeClr>
                </a:solidFill>
              </a:defRPr>
            </a:lvl1pPr>
          </a:lstStyle>
          <a:p>
            <a:r>
              <a:rPr lang="en-US" dirty="0">
                <a:latin typeface="Arial"/>
                <a:cs typeface="Arial"/>
              </a:rPr>
              <a:t>Module 1</a:t>
            </a:r>
          </a:p>
          <a:p>
            <a:endParaRPr lang="en-US" dirty="0"/>
          </a:p>
        </p:txBody>
      </p:sp>
    </p:spTree>
    <p:extLst>
      <p:ext uri="{BB962C8B-B14F-4D97-AF65-F5344CB8AC3E}">
        <p14:creationId xmlns:p14="http://schemas.microsoft.com/office/powerpoint/2010/main" val="20693603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tion 2_sampl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651</TotalTime>
  <Words>2573</Words>
  <Application>Microsoft Macintosh PowerPoint</Application>
  <PresentationFormat>On-screen Show (16:9)</PresentationFormat>
  <Paragraphs>337</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ヒラギノ角ゴ ProN W3</vt:lpstr>
      <vt:lpstr>Arial</vt:lpstr>
      <vt:lpstr>Arial Black</vt:lpstr>
      <vt:lpstr>Arial Narrow</vt:lpstr>
      <vt:lpstr>Calibri</vt:lpstr>
      <vt:lpstr>Franklin Gothic Book</vt:lpstr>
      <vt:lpstr>Perpetua</vt:lpstr>
      <vt:lpstr>Wingdings</vt:lpstr>
      <vt:lpstr>Wingdings 2</vt:lpstr>
      <vt:lpstr>option 2_sample</vt:lpstr>
      <vt:lpstr>PowerPoint Presentation</vt:lpstr>
      <vt:lpstr>REFLECTION</vt:lpstr>
      <vt:lpstr>Session Agenda</vt:lpstr>
      <vt:lpstr>Starting the Discussion</vt:lpstr>
      <vt:lpstr>Starting the Discussion</vt:lpstr>
      <vt:lpstr>         A Review of  Industry and Education in American Culture </vt:lpstr>
      <vt:lpstr>19th Century</vt:lpstr>
      <vt:lpstr>20th Century</vt:lpstr>
      <vt:lpstr>21st Century</vt:lpstr>
      <vt:lpstr>The Challenge</vt:lpstr>
      <vt:lpstr>So What Do We Mean by Transformation?</vt:lpstr>
      <vt:lpstr>What is School Transformation?</vt:lpstr>
      <vt:lpstr>Why Transformation?</vt:lpstr>
      <vt:lpstr>Questions for Consideration</vt:lpstr>
      <vt:lpstr>What to Transform?</vt:lpstr>
      <vt:lpstr>Next Steps in Transformation</vt:lpstr>
      <vt:lpstr>Steps Toward Transformation</vt:lpstr>
      <vt:lpstr>A New Vision for Education</vt:lpstr>
      <vt:lpstr>Suggested for Study</vt:lpstr>
      <vt:lpstr>TASA’s  Transformation Tools &amp; Supports </vt:lpstr>
    </vt:vector>
  </TitlesOfParts>
  <Company>TASA</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Marchman</dc:creator>
  <cp:lastModifiedBy>Microsoft Office User</cp:lastModifiedBy>
  <cp:revision>92</cp:revision>
  <cp:lastPrinted>2014-05-07T15:09:00Z</cp:lastPrinted>
  <dcterms:created xsi:type="dcterms:W3CDTF">2014-04-17T22:01:08Z</dcterms:created>
  <dcterms:modified xsi:type="dcterms:W3CDTF">2018-06-07T17:08:03Z</dcterms:modified>
</cp:coreProperties>
</file>